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emf" Extension="emf"/>
  <Default ContentType="application/vnd.ms-excel" Extension="xls"/>
  <Default ContentType="application/vnd.openxmlformats-package.relationships+xml" Extension="rels"/>
  <Default ContentType="application/xml" Extension="xml"/>
  <Default ContentType="application/vnd.openxmlformats-officedocument.vmlDrawing" Extension="v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357" r:id="rId2"/>
    <p:sldId id="282" r:id="rId3"/>
    <p:sldId id="359" r:id="rId4"/>
    <p:sldId id="360" r:id="rId5"/>
    <p:sldId id="363" r:id="rId6"/>
    <p:sldId id="364" r:id="rId7"/>
    <p:sldId id="365" r:id="rId8"/>
    <p:sldId id="366" r:id="rId9"/>
    <p:sldId id="368" r:id="rId10"/>
    <p:sldId id="367" r:id="rId11"/>
    <p:sldId id="903" r:id="rId12"/>
    <p:sldId id="904" r:id="rId13"/>
    <p:sldId id="369" r:id="rId14"/>
    <p:sldId id="372" r:id="rId15"/>
    <p:sldId id="905" r:id="rId16"/>
    <p:sldId id="886" r:id="rId17"/>
    <p:sldId id="906" r:id="rId18"/>
    <p:sldId id="907" r:id="rId19"/>
    <p:sldId id="908" r:id="rId20"/>
    <p:sldId id="888" r:id="rId21"/>
    <p:sldId id="892" r:id="rId22"/>
    <p:sldId id="893" r:id="rId23"/>
    <p:sldId id="911" r:id="rId24"/>
    <p:sldId id="897" r:id="rId25"/>
    <p:sldId id="371" r:id="rId26"/>
    <p:sldId id="890" r:id="rId27"/>
    <p:sldId id="912" r:id="rId28"/>
    <p:sldId id="910" r:id="rId29"/>
    <p:sldId id="909" r:id="rId30"/>
    <p:sldId id="899" r:id="rId31"/>
    <p:sldId id="358" r:id="rId32"/>
    <p:sldId id="913" r:id="rId33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9A16"/>
    <a:srgbClr val="BF25B0"/>
    <a:srgbClr val="02AE12"/>
    <a:srgbClr val="00264F"/>
    <a:srgbClr val="17A7E6"/>
    <a:srgbClr val="0372ED"/>
    <a:srgbClr val="00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2644" autoAdjust="0"/>
  </p:normalViewPr>
  <p:slideViewPr>
    <p:cSldViewPr snapToGrid="0">
      <p:cViewPr varScale="1">
        <p:scale>
          <a:sx n="56" d="100"/>
          <a:sy n="56" d="100"/>
        </p:scale>
        <p:origin x="-90" y="-270"/>
      </p:cViewPr>
      <p:guideLst>
        <p:guide orient="horz" pos="323"/>
        <p:guide orient="horz" pos="174"/>
        <p:guide orient="horz" pos="474"/>
        <p:guide pos="14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87BB86-B877-4DD1-AA56-BE67CDC5A277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41B9C52-E00E-408F-A0C2-B102209F69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81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2A5A006B-9D2C-479F-830F-17367098C9E7}" type="slidenum">
              <a:rPr lang="ru-RU" altLang="ru-RU" smtClean="0">
                <a:latin typeface="Calibri" pitchFamily="34" charset="0"/>
                <a:cs typeface="Arial" pitchFamily="34" charset="0"/>
              </a:rPr>
              <a:pPr/>
              <a:t>2</a:t>
            </a:fld>
            <a:endParaRPr lang="ru-RU" altLang="ru-RU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6D0AE7BD-4DE9-431F-87ED-3CAA67E91133}" type="slidenum">
              <a:rPr lang="ru-RU" altLang="ru-RU" smtClean="0">
                <a:latin typeface="Calibri" pitchFamily="34" charset="0"/>
              </a:rPr>
              <a:pPr/>
              <a:t>7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C17DB-C860-4B7E-AC90-D8B60D1C30A4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9D74C-241E-4899-9DE9-73C8E7AE6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163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7D9D-3319-493D-A7F5-8B6E89456E67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03B25-C706-434C-B853-B88303E50C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02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F39C-094A-4FD8-B980-688CB425E7D1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0632-FE63-4677-B8DE-A85297C76F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1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DA49B-0568-4C16-9BC0-5B265280F795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C15E-A1F4-47D0-A69C-93BBC3113F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216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374C-8F99-4220-9A31-C84486784CB3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AE5C-9ADC-45D1-A283-00A032B0A8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194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BEA8-F467-48B5-9CDC-A4A8B1793BDD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91D7E-81DE-4B62-A371-0C90F0594A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09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AC77-479E-4139-B3EB-EE8240F9016E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215B-8935-44C1-AB73-0E3FE16572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760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74AF4-B2DA-4225-8E58-DC3EE88FA47E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9A93D-F2E8-4701-9699-6C979C2BD6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390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AEA6-C77C-4D89-ABE7-359CE6F7F5AB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C455F-20D2-4636-9021-DE25AFAE7C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44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2B1A-2F73-45AF-9896-B2FEB05E4D08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B3CF-57D7-4235-B2D3-61FB8DC47F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650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0BBBF-E50C-420E-AE7B-A82B55C586A0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ACB12-9A72-4BC4-A783-EB73F242B8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398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CD3D81-9AEB-4EA4-B81C-4939B367DF90}" type="datetimeFigureOut">
              <a:rPr lang="ru-RU"/>
              <a:pPr>
                <a:defRPr/>
              </a:pPr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9187C5F-8C94-4657-8198-65400231A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emf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jpeg" Type="http://schemas.openxmlformats.org/officeDocument/2006/relationships/image"/><Relationship Id="rId5" Target="../media/image4.jpeg" Type="http://schemas.openxmlformats.org/officeDocument/2006/relationships/image"/><Relationship Id="rId4" Target="../media/image3.emf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11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Microsoft_Excel_Chart3.xls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8.jpe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jpeg"/><Relationship Id="rId11" Type="http://schemas.openxmlformats.org/officeDocument/2006/relationships/oleObject" Target="../embeddings/Microsoft_Excel_Chart5.xls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Microsoft_Excel_Chart4.xls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2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9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18" Type="http://schemas.openxmlformats.org/officeDocument/2006/relationships/image" Target="../media/image60.jpeg"/><Relationship Id="rId3" Type="http://schemas.openxmlformats.org/officeDocument/2006/relationships/image" Target="../media/image25.jpeg"/><Relationship Id="rId21" Type="http://schemas.openxmlformats.org/officeDocument/2006/relationships/image" Target="../media/image63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image" Target="../media/image11.jpeg"/><Relationship Id="rId16" Type="http://schemas.openxmlformats.org/officeDocument/2006/relationships/image" Target="../media/image58.jpeg"/><Relationship Id="rId20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10" Type="http://schemas.openxmlformats.org/officeDocument/2006/relationships/image" Target="../media/image52.jpeg"/><Relationship Id="rId19" Type="http://schemas.openxmlformats.org/officeDocument/2006/relationships/image" Target="../media/image61.jpeg"/><Relationship Id="rId4" Type="http://schemas.openxmlformats.org/officeDocument/2006/relationships/image" Target="../media/image9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Relationship Id="rId22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18" Type="http://schemas.openxmlformats.org/officeDocument/2006/relationships/image" Target="../media/image78.jpeg"/><Relationship Id="rId3" Type="http://schemas.openxmlformats.org/officeDocument/2006/relationships/image" Target="../media/image11.jpe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17" Type="http://schemas.openxmlformats.org/officeDocument/2006/relationships/image" Target="../media/image77.jpeg"/><Relationship Id="rId2" Type="http://schemas.openxmlformats.org/officeDocument/2006/relationships/image" Target="../media/image65.jpeg"/><Relationship Id="rId16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9.jpeg"/><Relationship Id="rId15" Type="http://schemas.openxmlformats.org/officeDocument/2006/relationships/image" Target="../media/image75.jpeg"/><Relationship Id="rId10" Type="http://schemas.openxmlformats.org/officeDocument/2006/relationships/image" Target="../media/image70.jpeg"/><Relationship Id="rId4" Type="http://schemas.openxmlformats.org/officeDocument/2006/relationships/image" Target="../media/image25.jpe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79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jpeg"/><Relationship Id="rId18" Type="http://schemas.openxmlformats.org/officeDocument/2006/relationships/image" Target="../media/image94.jpeg"/><Relationship Id="rId3" Type="http://schemas.openxmlformats.org/officeDocument/2006/relationships/image" Target="../media/image9.jpeg"/><Relationship Id="rId21" Type="http://schemas.openxmlformats.org/officeDocument/2006/relationships/image" Target="../media/image97.jpeg"/><Relationship Id="rId7" Type="http://schemas.openxmlformats.org/officeDocument/2006/relationships/image" Target="../media/image83.jpeg"/><Relationship Id="rId12" Type="http://schemas.openxmlformats.org/officeDocument/2006/relationships/image" Target="../media/image88.jpeg"/><Relationship Id="rId17" Type="http://schemas.openxmlformats.org/officeDocument/2006/relationships/image" Target="../media/image93.jpeg"/><Relationship Id="rId2" Type="http://schemas.openxmlformats.org/officeDocument/2006/relationships/image" Target="../media/image25.jpeg"/><Relationship Id="rId16" Type="http://schemas.openxmlformats.org/officeDocument/2006/relationships/image" Target="../media/image92.jpeg"/><Relationship Id="rId20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11" Type="http://schemas.openxmlformats.org/officeDocument/2006/relationships/image" Target="../media/image87.jpeg"/><Relationship Id="rId5" Type="http://schemas.openxmlformats.org/officeDocument/2006/relationships/image" Target="../media/image81.jpeg"/><Relationship Id="rId15" Type="http://schemas.openxmlformats.org/officeDocument/2006/relationships/image" Target="../media/image91.jpeg"/><Relationship Id="rId10" Type="http://schemas.openxmlformats.org/officeDocument/2006/relationships/image" Target="../media/image86.jpeg"/><Relationship Id="rId19" Type="http://schemas.openxmlformats.org/officeDocument/2006/relationships/image" Target="../media/image95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Relationship Id="rId14" Type="http://schemas.openxmlformats.org/officeDocument/2006/relationships/image" Target="../media/image9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13" Type="http://schemas.openxmlformats.org/officeDocument/2006/relationships/image" Target="../media/image107.jpeg"/><Relationship Id="rId3" Type="http://schemas.openxmlformats.org/officeDocument/2006/relationships/image" Target="../media/image9.jpeg"/><Relationship Id="rId7" Type="http://schemas.openxmlformats.org/officeDocument/2006/relationships/image" Target="../media/image101.jpeg"/><Relationship Id="rId12" Type="http://schemas.openxmlformats.org/officeDocument/2006/relationships/image" Target="../media/image10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11" Type="http://schemas.openxmlformats.org/officeDocument/2006/relationships/image" Target="../media/image105.jpeg"/><Relationship Id="rId5" Type="http://schemas.openxmlformats.org/officeDocument/2006/relationships/image" Target="../media/image99.jpeg"/><Relationship Id="rId10" Type="http://schemas.openxmlformats.org/officeDocument/2006/relationships/image" Target="../media/image104.jpe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13" Type="http://schemas.openxmlformats.org/officeDocument/2006/relationships/image" Target="../media/image117.jpeg"/><Relationship Id="rId18" Type="http://schemas.openxmlformats.org/officeDocument/2006/relationships/image" Target="../media/image122.jpeg"/><Relationship Id="rId3" Type="http://schemas.openxmlformats.org/officeDocument/2006/relationships/image" Target="../media/image9.jpeg"/><Relationship Id="rId21" Type="http://schemas.openxmlformats.org/officeDocument/2006/relationships/image" Target="../media/image125.jpeg"/><Relationship Id="rId7" Type="http://schemas.openxmlformats.org/officeDocument/2006/relationships/image" Target="../media/image111.jpeg"/><Relationship Id="rId12" Type="http://schemas.openxmlformats.org/officeDocument/2006/relationships/image" Target="../media/image116.jpeg"/><Relationship Id="rId17" Type="http://schemas.openxmlformats.org/officeDocument/2006/relationships/image" Target="../media/image121.jpeg"/><Relationship Id="rId2" Type="http://schemas.openxmlformats.org/officeDocument/2006/relationships/image" Target="../media/image25.jpeg"/><Relationship Id="rId16" Type="http://schemas.openxmlformats.org/officeDocument/2006/relationships/image" Target="../media/image120.jpeg"/><Relationship Id="rId20" Type="http://schemas.openxmlformats.org/officeDocument/2006/relationships/image" Target="../media/image1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11" Type="http://schemas.openxmlformats.org/officeDocument/2006/relationships/image" Target="../media/image115.jpeg"/><Relationship Id="rId24" Type="http://schemas.openxmlformats.org/officeDocument/2006/relationships/image" Target="../media/image128.jpeg"/><Relationship Id="rId5" Type="http://schemas.openxmlformats.org/officeDocument/2006/relationships/image" Target="../media/image109.jpeg"/><Relationship Id="rId15" Type="http://schemas.openxmlformats.org/officeDocument/2006/relationships/image" Target="../media/image119.jpeg"/><Relationship Id="rId23" Type="http://schemas.openxmlformats.org/officeDocument/2006/relationships/image" Target="../media/image127.jpeg"/><Relationship Id="rId10" Type="http://schemas.openxmlformats.org/officeDocument/2006/relationships/image" Target="../media/image114.jpeg"/><Relationship Id="rId19" Type="http://schemas.openxmlformats.org/officeDocument/2006/relationships/image" Target="../media/image123.jpeg"/><Relationship Id="rId4" Type="http://schemas.openxmlformats.org/officeDocument/2006/relationships/image" Target="../media/image108.jpeg"/><Relationship Id="rId9" Type="http://schemas.openxmlformats.org/officeDocument/2006/relationships/image" Target="../media/image113.jpeg"/><Relationship Id="rId14" Type="http://schemas.openxmlformats.org/officeDocument/2006/relationships/image" Target="../media/image118.jpeg"/><Relationship Id="rId22" Type="http://schemas.openxmlformats.org/officeDocument/2006/relationships/image" Target="../media/image1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jpeg"/><Relationship Id="rId3" Type="http://schemas.openxmlformats.org/officeDocument/2006/relationships/image" Target="../media/image139.jpeg"/><Relationship Id="rId7" Type="http://schemas.openxmlformats.org/officeDocument/2006/relationships/image" Target="../media/image143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2.jpeg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jpe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3" Type="http://schemas.openxmlformats.org/officeDocument/2006/relationships/image" Target="../media/image135.jpeg"/><Relationship Id="rId7" Type="http://schemas.openxmlformats.org/officeDocument/2006/relationships/image" Target="../media/image148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9.jpeg"/><Relationship Id="rId9" Type="http://schemas.openxmlformats.org/officeDocument/2006/relationships/image" Target="../media/image150.jpeg"/></Relationships>
</file>

<file path=ppt/slides/_rels/slide28.xml.rels><?xml version="1.0" encoding="UTF-8" standalone="yes" ?><Relationships xmlns="http://schemas.openxmlformats.org/package/2006/relationships"><Relationship Id="rId3" Target="../media/image135.jpeg" Type="http://schemas.openxmlformats.org/officeDocument/2006/relationships/image"/><Relationship Id="rId7" Target="../media/image150.jpeg" Type="http://schemas.openxmlformats.org/officeDocument/2006/relationships/image"/><Relationship Id="rId2" Target="../media/image13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52.jpeg" Type="http://schemas.openxmlformats.org/officeDocument/2006/relationships/image"/><Relationship Id="rId5" Target="../media/image151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image" Target="../media/image16.jpeg"/><Relationship Id="rId4" Type="http://schemas.openxmlformats.org/officeDocument/2006/relationships/image" Target="../media/image8.jpe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56.jpeg"/></Relationships>
</file>

<file path=ppt/slides/_rels/slide32.xml.rels><?xml version="1.0" encoding="UTF-8" standalone="yes" ?><Relationships xmlns="http://schemas.openxmlformats.org/package/2006/relationships"><Relationship Id="rId3" Target="../media/image2.emf" Type="http://schemas.openxmlformats.org/officeDocument/2006/relationships/image"/><Relationship Id="rId2" Target="../media/image13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.jpeg" Type="http://schemas.openxmlformats.org/officeDocument/2006/relationships/image"/><Relationship Id="rId5" Target="../media/image157.jpeg" Type="http://schemas.openxmlformats.org/officeDocument/2006/relationships/image"/><Relationship Id="rId4" Target="../media/image3.emf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1.xls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2.xls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9.jpeg" Type="http://schemas.openxmlformats.org/officeDocument/2006/relationships/image"/><Relationship Id="rId5" Target="../media/image24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9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0" b="3067"/>
          <a:stretch>
            <a:fillRect/>
          </a:stretch>
        </p:blipFill>
        <p:spPr bwMode="auto">
          <a:xfrm>
            <a:off x="0" y="1666875"/>
            <a:ext cx="99060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906000" cy="1690688"/>
          </a:xfrm>
          <a:prstGeom prst="rect">
            <a:avLst/>
          </a:prstGeom>
          <a:solidFill>
            <a:srgbClr val="0070C0">
              <a:alpha val="8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88" dirty="0"/>
          </a:p>
        </p:txBody>
      </p:sp>
      <p:pic>
        <p:nvPicPr>
          <p:cNvPr id="6148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930"/>
          <a:stretch>
            <a:fillRect/>
          </a:stretch>
        </p:blipFill>
        <p:spPr bwMode="auto">
          <a:xfrm flipH="1">
            <a:off x="-15875" y="15875"/>
            <a:ext cx="166846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736600"/>
            <a:ext cx="26558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4" descr="C:\Users\user\AppData\Local\Temp\Существующее положение сквер Победы (общий вид)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9" t="70366" r="9846" b="15820"/>
          <a:stretch>
            <a:fillRect/>
          </a:stretch>
        </p:blipFill>
        <p:spPr bwMode="auto">
          <a:xfrm>
            <a:off x="0" y="5980113"/>
            <a:ext cx="9906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970588"/>
            <a:ext cx="9906000" cy="909637"/>
          </a:xfrm>
          <a:prstGeom prst="rect">
            <a:avLst/>
          </a:prstGeom>
          <a:solidFill>
            <a:srgbClr val="0372ED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043" y="153952"/>
            <a:ext cx="1668463" cy="2083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862013" y="1668463"/>
            <a:ext cx="80264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4000" b="1">
                <a:solidFill>
                  <a:schemeClr val="bg1"/>
                </a:solidFill>
              </a:rPr>
              <a:t>ОТЧЕТ</a:t>
            </a:r>
            <a:r>
              <a:rPr lang="ru-RU" altLang="ru-RU" sz="3200" b="1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altLang="ru-RU" sz="3200" b="1">
                <a:solidFill>
                  <a:schemeClr val="bg1"/>
                </a:solidFill>
              </a:rPr>
              <a:t>и.о. главы администрации городского поселения</a:t>
            </a:r>
          </a:p>
          <a:p>
            <a:pPr algn="ctr"/>
            <a:r>
              <a:rPr lang="ru-RU" altLang="ru-RU" sz="3200" b="1">
                <a:solidFill>
                  <a:schemeClr val="bg1"/>
                </a:solidFill>
              </a:rPr>
              <a:t>«Поселок Воротынск» </a:t>
            </a:r>
          </a:p>
          <a:p>
            <a:pPr algn="ctr"/>
            <a:endParaRPr lang="ru-RU" altLang="ru-RU" sz="1600" b="1">
              <a:solidFill>
                <a:schemeClr val="bg1"/>
              </a:solidFill>
            </a:endParaRPr>
          </a:p>
          <a:p>
            <a:pPr algn="ctr"/>
            <a:r>
              <a:rPr lang="ru-RU" altLang="ru-RU" sz="3200" b="1">
                <a:solidFill>
                  <a:schemeClr val="bg1"/>
                </a:solidFill>
              </a:rPr>
              <a:t>Шакуры Андрея Николаевича </a:t>
            </a:r>
            <a:br>
              <a:rPr lang="ru-RU" altLang="ru-RU" sz="3200" b="1">
                <a:solidFill>
                  <a:schemeClr val="bg1"/>
                </a:solidFill>
              </a:rPr>
            </a:br>
            <a:r>
              <a:rPr lang="ru-RU" altLang="ru-RU" sz="3200" b="1">
                <a:solidFill>
                  <a:schemeClr val="bg1"/>
                </a:solidFill>
              </a:rPr>
              <a:t>о результатах работы за </a:t>
            </a:r>
            <a:r>
              <a:rPr lang="ru-RU" altLang="ru-RU" sz="4000" b="1">
                <a:solidFill>
                  <a:schemeClr val="bg1"/>
                </a:solidFill>
              </a:rPr>
              <a:t>2019</a:t>
            </a:r>
            <a:r>
              <a:rPr lang="ru-RU" altLang="ru-RU" sz="3200" b="1">
                <a:solidFill>
                  <a:schemeClr val="bg1"/>
                </a:solidFill>
              </a:rPr>
              <a:t> год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316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0" b="3067"/>
          <a:stretch>
            <a:fillRect/>
          </a:stretch>
        </p:blipFill>
        <p:spPr bwMode="auto">
          <a:xfrm>
            <a:off x="0" y="1403350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514"/>
          <a:stretch>
            <a:fillRect/>
          </a:stretch>
        </p:blipFill>
        <p:spPr bwMode="auto">
          <a:xfrm>
            <a:off x="0" y="1588"/>
            <a:ext cx="99155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03345056-1921-4CA6-8C45-0D94BFA5CAB7}" type="slidenum">
              <a:rPr lang="ru-RU" altLang="ru-RU" sz="1600" b="1">
                <a:solidFill>
                  <a:schemeClr val="bg1"/>
                </a:solidFill>
              </a:rPr>
              <a:pPr/>
              <a:t>10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363" y="4346575"/>
            <a:ext cx="430053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altLang="ru-RU" sz="1050" dirty="0"/>
          </a:p>
        </p:txBody>
      </p:sp>
      <p:sp>
        <p:nvSpPr>
          <p:cNvPr id="13321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10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981075" y="1427163"/>
            <a:ext cx="87026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ea typeface="+mj-ea"/>
              </a:rPr>
              <a:t>Жилищный фонд Городского Поселения включает в себя: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520950" y="3352800"/>
            <a:ext cx="53625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4800" b="1" dirty="0">
                <a:solidFill>
                  <a:schemeClr val="bg1"/>
                </a:solidFill>
                <a:ea typeface="+mj-ea"/>
              </a:rPr>
              <a:t>332,8</a:t>
            </a:r>
            <a:r>
              <a:rPr lang="ru-RU" sz="5000" b="1" dirty="0">
                <a:solidFill>
                  <a:schemeClr val="bg1"/>
                </a:solidFill>
                <a:ea typeface="+mj-ea"/>
              </a:rPr>
              <a:t> </a:t>
            </a:r>
            <a:r>
              <a:rPr lang="ru-RU" b="1" dirty="0">
                <a:solidFill>
                  <a:schemeClr val="bg1"/>
                </a:solidFill>
                <a:ea typeface="+mj-ea"/>
              </a:rPr>
              <a:t>тыс.м</a:t>
            </a:r>
            <a:r>
              <a:rPr lang="ru-RU" b="1" baseline="30000" dirty="0">
                <a:solidFill>
                  <a:schemeClr val="bg1"/>
                </a:solidFill>
                <a:ea typeface="+mj-ea"/>
              </a:rPr>
              <a:t>2</a:t>
            </a:r>
            <a:r>
              <a:rPr lang="ru-RU" b="1" dirty="0">
                <a:solidFill>
                  <a:schemeClr val="bg1"/>
                </a:solidFill>
                <a:ea typeface="+mj-ea"/>
              </a:rPr>
              <a:t> – общая площадь </a:t>
            </a:r>
            <a:endParaRPr lang="ru-RU" sz="20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4214813" y="3995738"/>
            <a:ext cx="4519612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4800" b="1" dirty="0">
                <a:solidFill>
                  <a:schemeClr val="bg1"/>
                </a:solidFill>
                <a:ea typeface="+mj-ea"/>
              </a:rPr>
              <a:t>10</a:t>
            </a:r>
            <a:r>
              <a:rPr lang="ru-RU" sz="5000" b="1" dirty="0">
                <a:solidFill>
                  <a:schemeClr val="bg1"/>
                </a:solidFill>
                <a:ea typeface="+mj-ea"/>
              </a:rPr>
              <a:t> </a:t>
            </a:r>
            <a:r>
              <a:rPr lang="ru-RU" b="1" dirty="0">
                <a:solidFill>
                  <a:schemeClr val="bg1"/>
                </a:solidFill>
                <a:ea typeface="+mj-ea"/>
              </a:rPr>
              <a:t>тыс.м</a:t>
            </a:r>
            <a:r>
              <a:rPr lang="ru-RU" b="1" baseline="30000" dirty="0">
                <a:solidFill>
                  <a:schemeClr val="bg1"/>
                </a:solidFill>
                <a:ea typeface="+mj-ea"/>
              </a:rPr>
              <a:t>2</a:t>
            </a:r>
            <a:r>
              <a:rPr lang="ru-RU" b="1" dirty="0">
                <a:solidFill>
                  <a:schemeClr val="bg1"/>
                </a:solidFill>
                <a:ea typeface="+mj-ea"/>
              </a:rPr>
              <a:t> – жилая площадь </a:t>
            </a:r>
            <a:endParaRPr lang="ru-RU" sz="20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71450" y="1973263"/>
            <a:ext cx="55721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4800" b="1" dirty="0">
                <a:solidFill>
                  <a:schemeClr val="bg1"/>
                </a:solidFill>
                <a:ea typeface="+mj-ea"/>
              </a:rPr>
              <a:t>95</a:t>
            </a:r>
            <a:r>
              <a:rPr lang="ru-RU" sz="5000" b="1" dirty="0">
                <a:solidFill>
                  <a:schemeClr val="bg1"/>
                </a:solidFill>
                <a:ea typeface="+mj-ea"/>
              </a:rPr>
              <a:t> </a:t>
            </a:r>
            <a:r>
              <a:rPr lang="ru-RU" b="1" dirty="0">
                <a:solidFill>
                  <a:schemeClr val="bg1"/>
                </a:solidFill>
                <a:ea typeface="+mj-ea"/>
              </a:rPr>
              <a:t>– многоквартирных жилых домов</a:t>
            </a:r>
            <a:endParaRPr lang="ru-RU" sz="20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438275" y="2635250"/>
            <a:ext cx="56197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4800" b="1" dirty="0">
                <a:solidFill>
                  <a:schemeClr val="bg1"/>
                </a:solidFill>
                <a:ea typeface="+mj-ea"/>
              </a:rPr>
              <a:t>444</a:t>
            </a:r>
            <a:r>
              <a:rPr lang="ru-RU" sz="5000" b="1" dirty="0">
                <a:solidFill>
                  <a:schemeClr val="bg1"/>
                </a:solidFill>
                <a:ea typeface="+mj-ea"/>
              </a:rPr>
              <a:t> </a:t>
            </a:r>
            <a:r>
              <a:rPr lang="ru-RU" b="1" dirty="0">
                <a:solidFill>
                  <a:schemeClr val="bg1"/>
                </a:solidFill>
                <a:ea typeface="+mj-ea"/>
              </a:rPr>
              <a:t>– индивидуальных жилых дома </a:t>
            </a:r>
            <a:endParaRPr lang="ru-RU" sz="20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363788" y="4676775"/>
            <a:ext cx="394811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4800" b="1" dirty="0">
                <a:solidFill>
                  <a:schemeClr val="bg1"/>
                </a:solidFill>
                <a:ea typeface="+mj-ea"/>
              </a:rPr>
              <a:t>4</a:t>
            </a:r>
            <a:r>
              <a:rPr lang="ru-RU" b="1" dirty="0">
                <a:solidFill>
                  <a:schemeClr val="bg1"/>
                </a:solidFill>
                <a:ea typeface="+mj-ea"/>
              </a:rPr>
              <a:t> - Управляющие компании </a:t>
            </a:r>
            <a:endParaRPr lang="ru-RU" sz="20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5203825" y="4683125"/>
            <a:ext cx="394811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b="1" dirty="0">
                <a:solidFill>
                  <a:schemeClr val="bg1"/>
                </a:solidFill>
                <a:ea typeface="+mj-ea"/>
              </a:rPr>
              <a:t>И</a:t>
            </a:r>
            <a:r>
              <a:rPr lang="ru-RU" sz="4800" b="1" dirty="0">
                <a:solidFill>
                  <a:schemeClr val="bg1"/>
                </a:solidFill>
                <a:ea typeface="+mj-ea"/>
              </a:rPr>
              <a:t> 3</a:t>
            </a:r>
            <a:r>
              <a:rPr lang="ru-RU" b="1" dirty="0">
                <a:solidFill>
                  <a:schemeClr val="bg1"/>
                </a:solidFill>
                <a:ea typeface="+mj-ea"/>
              </a:rPr>
              <a:t> - </a:t>
            </a:r>
            <a:r>
              <a:rPr lang="ru-RU" sz="2000" b="1" dirty="0">
                <a:solidFill>
                  <a:schemeClr val="bg1"/>
                </a:solidFill>
                <a:ea typeface="+mj-ea"/>
              </a:rPr>
              <a:t>ТСЖ</a:t>
            </a:r>
            <a:r>
              <a:rPr lang="ru-RU" b="1" dirty="0">
                <a:solidFill>
                  <a:schemeClr val="bg1"/>
                </a:solidFill>
                <a:ea typeface="+mj-ea"/>
              </a:rPr>
              <a:t> </a:t>
            </a:r>
            <a:endParaRPr lang="ru-RU" sz="2000" b="1" dirty="0">
              <a:solidFill>
                <a:schemeClr val="bg1"/>
              </a:solidFill>
              <a:ea typeface="+mj-ea"/>
            </a:endParaRPr>
          </a:p>
        </p:txBody>
      </p:sp>
      <p:pic>
        <p:nvPicPr>
          <p:cNvPr id="13330" name="Рисунок 12" descr="строительство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4088" y="5441950"/>
            <a:ext cx="195103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3074" name="Объект 3"/>
          <p:cNvGraphicFramePr>
            <a:graphicFrameLocks noGrp="1"/>
          </p:cNvGraphicFramePr>
          <p:nvPr>
            <p:ph idx="1"/>
          </p:nvPr>
        </p:nvGraphicFramePr>
        <p:xfrm>
          <a:off x="630238" y="1774825"/>
          <a:ext cx="8645525" cy="445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hart" r:id="rId4" imgW="8650974" imgH="4456562" progId="Excel.Chart.8">
                  <p:embed/>
                </p:oleObj>
              </mc:Choice>
              <mc:Fallback>
                <p:oleObj name="Chart" r:id="rId4" imgW="8650974" imgH="4456562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1774825"/>
                        <a:ext cx="8645525" cy="445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0" b="3067"/>
          <a:stretch>
            <a:fillRect/>
          </a:stretch>
        </p:blipFill>
        <p:spPr bwMode="auto">
          <a:xfrm>
            <a:off x="0" y="1403350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514"/>
          <a:stretch>
            <a:fillRect/>
          </a:stretch>
        </p:blipFill>
        <p:spPr bwMode="auto">
          <a:xfrm>
            <a:off x="0" y="1588"/>
            <a:ext cx="99155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7A8E9C73-FD80-4BC3-B951-482918354471}" type="slidenum">
              <a:rPr lang="ru-RU" altLang="ru-RU" sz="1600" b="1">
                <a:solidFill>
                  <a:schemeClr val="bg1"/>
                </a:solidFill>
              </a:rPr>
              <a:pPr/>
              <a:t>11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363" y="4346575"/>
            <a:ext cx="430053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altLang="ru-RU" sz="1050" dirty="0"/>
          </a:p>
        </p:txBody>
      </p:sp>
      <p:sp>
        <p:nvSpPr>
          <p:cNvPr id="3081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10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3" name="Рисунок 12" descr="строительство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4088" y="5441950"/>
            <a:ext cx="195103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4" name="Диаграмма 8"/>
          <p:cNvGraphicFramePr>
            <a:graphicFrameLocks/>
          </p:cNvGraphicFramePr>
          <p:nvPr/>
        </p:nvGraphicFramePr>
        <p:xfrm>
          <a:off x="217488" y="1360488"/>
          <a:ext cx="9088437" cy="445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10" imgW="9089924" imgH="4456562" progId="Excel.Chart.8">
                  <p:embed/>
                </p:oleObj>
              </mc:Choice>
              <mc:Fallback>
                <p:oleObj r:id="rId10" imgW="9089924" imgH="4456562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360488"/>
                        <a:ext cx="9088437" cy="445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4098" name="Объект 3"/>
          <p:cNvGraphicFramePr>
            <a:graphicFrameLocks noGrp="1"/>
          </p:cNvGraphicFramePr>
          <p:nvPr>
            <p:ph idx="1"/>
          </p:nvPr>
        </p:nvGraphicFramePr>
        <p:xfrm>
          <a:off x="630238" y="1774825"/>
          <a:ext cx="8645525" cy="445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hart" r:id="rId4" imgW="8650974" imgH="4456562" progId="Excel.Chart.8">
                  <p:embed/>
                </p:oleObj>
              </mc:Choice>
              <mc:Fallback>
                <p:oleObj name="Chart" r:id="rId4" imgW="8650974" imgH="4456562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1774825"/>
                        <a:ext cx="8645525" cy="445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0" b="3067"/>
          <a:stretch>
            <a:fillRect/>
          </a:stretch>
        </p:blipFill>
        <p:spPr bwMode="auto">
          <a:xfrm>
            <a:off x="0" y="1403350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514"/>
          <a:stretch>
            <a:fillRect/>
          </a:stretch>
        </p:blipFill>
        <p:spPr bwMode="auto">
          <a:xfrm>
            <a:off x="0" y="1588"/>
            <a:ext cx="99155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3EF8FD9B-3F81-417F-AC22-D8E725B8760D}" type="slidenum">
              <a:rPr lang="ru-RU" altLang="ru-RU" sz="1600" b="1">
                <a:solidFill>
                  <a:schemeClr val="bg1"/>
                </a:solidFill>
              </a:rPr>
              <a:pPr/>
              <a:t>12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363" y="4346575"/>
            <a:ext cx="430053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altLang="ru-RU" sz="1050" dirty="0"/>
          </a:p>
        </p:txBody>
      </p:sp>
      <p:sp>
        <p:nvSpPr>
          <p:cNvPr id="4106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10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8" name="Рисунок 12" descr="строительство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063" y="5770563"/>
            <a:ext cx="2120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9" name="Диаграмма 8"/>
          <p:cNvGraphicFramePr>
            <a:graphicFrameLocks/>
          </p:cNvGraphicFramePr>
          <p:nvPr/>
        </p:nvGraphicFramePr>
        <p:xfrm>
          <a:off x="217488" y="1360488"/>
          <a:ext cx="9088437" cy="445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Chart" r:id="rId11" imgW="9096020" imgH="4456562" progId="Excel.Chart.8">
                  <p:embed/>
                </p:oleObj>
              </mc:Choice>
              <mc:Fallback>
                <p:oleObj name="Chart" r:id="rId11" imgW="9096020" imgH="4456562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360488"/>
                        <a:ext cx="9088437" cy="445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0" b="3067"/>
          <a:stretch>
            <a:fillRect/>
          </a:stretch>
        </p:blipFill>
        <p:spPr bwMode="auto">
          <a:xfrm>
            <a:off x="0" y="1433513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514"/>
          <a:stretch>
            <a:fillRect/>
          </a:stretch>
        </p:blipFill>
        <p:spPr bwMode="auto">
          <a:xfrm>
            <a:off x="0" y="0"/>
            <a:ext cx="99155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96700923-4AB7-4B34-98F2-FADACAAAE154}" type="slidenum">
              <a:rPr lang="ru-RU" altLang="ru-RU" sz="1600" b="1">
                <a:solidFill>
                  <a:schemeClr val="bg1"/>
                </a:solidFill>
              </a:rPr>
              <a:pPr/>
              <a:t>13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363" y="4346575"/>
            <a:ext cx="430053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altLang="ru-RU" sz="1050" dirty="0"/>
          </a:p>
        </p:txBody>
      </p:sp>
      <p:sp>
        <p:nvSpPr>
          <p:cNvPr id="14343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10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56" r="21094"/>
          <a:stretch>
            <a:fillRect/>
          </a:stretch>
        </p:blipFill>
        <p:spPr>
          <a:xfrm>
            <a:off x="138533" y="2414332"/>
            <a:ext cx="1860064" cy="991554"/>
          </a:xfrm>
          <a:prstGeom prst="flowChartAlternateProcess">
            <a:avLst/>
          </a:prstGeom>
          <a:ln w="76200">
            <a:solidFill>
              <a:srgbClr val="6600CC"/>
            </a:solidFill>
          </a:ln>
        </p:spPr>
      </p:pic>
      <p:sp>
        <p:nvSpPr>
          <p:cNvPr id="14346" name="Заголовок 1"/>
          <p:cNvSpPr>
            <a:spLocks noGrp="1"/>
          </p:cNvSpPr>
          <p:nvPr>
            <p:ph type="title"/>
          </p:nvPr>
        </p:nvSpPr>
        <p:spPr>
          <a:xfrm>
            <a:off x="304800" y="1401763"/>
            <a:ext cx="9455150" cy="1127125"/>
          </a:xfrm>
        </p:spPr>
        <p:txBody>
          <a:bodyPr/>
          <a:lstStyle/>
          <a:p>
            <a:pPr algn="ctr" eaLnBrk="1" hangingPunct="1"/>
            <a:r>
              <a:rPr lang="ru-RU" altLang="ru-RU" sz="22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Реализация плана региональной программы капитального ремонта общего имущества МКД в 2019 год</a:t>
            </a:r>
          </a:p>
        </p:txBody>
      </p:sp>
      <p:sp>
        <p:nvSpPr>
          <p:cNvPr id="14347" name="Текст 2"/>
          <p:cNvSpPr txBox="1">
            <a:spLocks/>
          </p:cNvSpPr>
          <p:nvPr/>
        </p:nvSpPr>
        <p:spPr bwMode="auto">
          <a:xfrm>
            <a:off x="3705225" y="2598738"/>
            <a:ext cx="44037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buFont typeface="Wingdings 2" pitchFamily="18" charset="2"/>
              <a:buNone/>
            </a:pPr>
            <a:r>
              <a:rPr lang="ru-RU" altLang="ru-RU" b="1">
                <a:solidFill>
                  <a:schemeClr val="bg1"/>
                </a:solidFill>
              </a:rPr>
              <a:t>Ремонт кровли и отмостки зданий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>
              <a:latin typeface="Calibri" pitchFamily="34" charset="0"/>
            </a:endParaRPr>
          </a:p>
        </p:txBody>
      </p:sp>
      <p:pic>
        <p:nvPicPr>
          <p:cNvPr id="14348" name="Объект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3543300"/>
            <a:ext cx="16192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Объект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825" y="3549650"/>
            <a:ext cx="176053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" descr="C:\Users\User\Desktop\ФОТО  К ОТЧЕТУ 2019\к р Воротынск Сир 7\IMG_509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25" y="5380038"/>
            <a:ext cx="1376363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" descr="C:\Users\User\Desktop\ФОТО  К ОТЧЕТУ 2019\к р Воротынск Сир 7\IMG_518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688" y="5384800"/>
            <a:ext cx="161448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Рисунок 2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363" y="5313363"/>
            <a:ext cx="2662237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Рисунок 2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225" y="3567113"/>
            <a:ext cx="211772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Рисунок 2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588" y="3524250"/>
            <a:ext cx="152558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Объект 6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0225" y="5251450"/>
            <a:ext cx="24352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Рисунок 2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213" y="3548063"/>
            <a:ext cx="1735137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0" b="3067"/>
          <a:stretch>
            <a:fillRect/>
          </a:stretch>
        </p:blipFill>
        <p:spPr bwMode="auto">
          <a:xfrm>
            <a:off x="0" y="1433513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514"/>
          <a:stretch>
            <a:fillRect/>
          </a:stretch>
        </p:blipFill>
        <p:spPr bwMode="auto">
          <a:xfrm>
            <a:off x="0" y="0"/>
            <a:ext cx="9906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4421F0EA-DF81-4CBC-97EA-781AAE851D5B}" type="slidenum">
              <a:rPr lang="ru-RU" altLang="ru-RU" sz="1600" b="1">
                <a:solidFill>
                  <a:schemeClr val="bg1"/>
                </a:solidFill>
              </a:rPr>
              <a:pPr/>
              <a:t>14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363" y="4346575"/>
            <a:ext cx="430053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altLang="ru-RU" sz="1050" dirty="0"/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10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9" name="Рисунок 1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2644775"/>
            <a:ext cx="17065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Рисунок 2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9050" y="5065713"/>
            <a:ext cx="209867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Заголовок 1"/>
          <p:cNvSpPr>
            <a:spLocks noGrp="1"/>
          </p:cNvSpPr>
          <p:nvPr>
            <p:ph type="title"/>
          </p:nvPr>
        </p:nvSpPr>
        <p:spPr>
          <a:xfrm>
            <a:off x="19050" y="1720850"/>
            <a:ext cx="5700713" cy="538163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Ремонт и содержание дорог</a:t>
            </a:r>
          </a:p>
        </p:txBody>
      </p:sp>
      <p:pic>
        <p:nvPicPr>
          <p:cNvPr id="15372" name="Рисунок 2" descr="https://sun1-17.userapi.com/c856020/v856020412/bb724/vQc8v_fyYm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313" y="2986088"/>
            <a:ext cx="116363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Рисунок 1" descr="https://sun9-47.userapi.com/c850436/v850436412/18d373/0Q6DntYscdQ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2163" y="2425700"/>
            <a:ext cx="12065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3" descr="C:\Users\User\Desktop\ФОТО  К ОТЧЕТУ 2019\воротынск дороги\с. Кумовское ул. Полевая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163" y="2425700"/>
            <a:ext cx="11318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" descr="C:\Users\User\Desktop\ФОТО  К ОТЧЕТУ 2019\воротынск дороги\Школьная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1388" y="1611313"/>
            <a:ext cx="12350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5" descr="C:\Users\User\Desktop\ФОТО  К ОТЧЕТУ 2019\воротынск дороги\Сиреневый бульва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0913" y="2987675"/>
            <a:ext cx="1162050" cy="1428750"/>
          </a:xfrm>
        </p:spPr>
      </p:pic>
      <p:pic>
        <p:nvPicPr>
          <p:cNvPr id="15377" name="Picture 6" descr="C:\Users\User\Desktop\ФОТО  К ОТЧЕТУ 2019\воротынск дороги\Советская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1075" y="1546225"/>
            <a:ext cx="114935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8" descr="C:\Users\User\Desktop\ФОТО  К ОТЧЕТУ 2019\воротынск дороги\ул. Труда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1388" y="2967038"/>
            <a:ext cx="123507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Рисунок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5499100"/>
            <a:ext cx="17843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Рисунок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1689100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Рисунок 8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0" y="4000500"/>
            <a:ext cx="17843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Рисунок 11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6225" y="3997325"/>
            <a:ext cx="17843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Рисунок 13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0" y="4013200"/>
            <a:ext cx="17843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Рисунок 15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5663" y="5499100"/>
            <a:ext cx="174307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" descr="C:\Users\User\Desktop\ФОТО  К ОТЧЕТУ 2019\воротынск дороги\Воротынск-Харское.jp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350" y="2433638"/>
            <a:ext cx="1168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Рисунок 17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6225" y="5480050"/>
            <a:ext cx="174148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Рисунок 29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0275" y="4768850"/>
            <a:ext cx="2147888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6387" name="Объект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29038" y="1825625"/>
            <a:ext cx="2447925" cy="4351338"/>
          </a:xfrm>
        </p:spPr>
      </p:pic>
      <p:pic>
        <p:nvPicPr>
          <p:cNvPr id="16388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0" b="3067"/>
          <a:stretch>
            <a:fillRect/>
          </a:stretch>
        </p:blipFill>
        <p:spPr bwMode="auto">
          <a:xfrm>
            <a:off x="0" y="1403350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514"/>
          <a:stretch>
            <a:fillRect/>
          </a:stretch>
        </p:blipFill>
        <p:spPr bwMode="auto">
          <a:xfrm>
            <a:off x="0" y="0"/>
            <a:ext cx="9906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35B8BADD-7370-4A27-B202-3D1C726EF24A}" type="slidenum">
              <a:rPr lang="ru-RU" altLang="ru-RU" sz="1600" b="1">
                <a:solidFill>
                  <a:schemeClr val="bg1"/>
                </a:solidFill>
              </a:rPr>
              <a:pPr/>
              <a:t>15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363" y="4346575"/>
            <a:ext cx="430053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altLang="ru-RU" sz="1050" dirty="0"/>
          </a:p>
        </p:txBody>
      </p:sp>
      <p:sp>
        <p:nvSpPr>
          <p:cNvPr id="16393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10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8" y="1495425"/>
            <a:ext cx="24130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Рисунок 17" descr="http://www.admvorotynsk.ru/attachments/Image/DSC_0951.JPG?template=generic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850" y="1541463"/>
            <a:ext cx="4217988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8" descr="https://admoblkaluga.ru/upload/news/2019/2019_10_18(1)-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8" y="2905125"/>
            <a:ext cx="23812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Рисунок 11" descr="https://kaluga.er.ru/media/userdata/regional_photos/2019/11/12/5146f6e3fa542626a9e3aae83b87565f.jpe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913" y="1579563"/>
            <a:ext cx="2732087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Рисунок 18" descr="http://www.admvorotynsk.ru/attachments/Image/DSC_0961.JPG?template=generic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725" y="5270500"/>
            <a:ext cx="2112963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Рисунок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" y="4324350"/>
            <a:ext cx="13525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Рисунок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188" y="3884613"/>
            <a:ext cx="215423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Рисунок 6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213" y="4352925"/>
            <a:ext cx="13843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Рисунок 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1313" y="4313238"/>
            <a:ext cx="136842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Рисунок 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175" y="4203700"/>
            <a:ext cx="13541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Рисунок 8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288" y="4203700"/>
            <a:ext cx="152717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Рисунок 11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" y="5740400"/>
            <a:ext cx="13874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Рисунок 5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7050" y="5789613"/>
            <a:ext cx="25368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7412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0" b="3067"/>
          <a:stretch>
            <a:fillRect/>
          </a:stretch>
        </p:blipFill>
        <p:spPr bwMode="auto">
          <a:xfrm>
            <a:off x="0" y="1403350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514"/>
          <a:stretch>
            <a:fillRect/>
          </a:stretch>
        </p:blipFill>
        <p:spPr bwMode="auto">
          <a:xfrm>
            <a:off x="0" y="0"/>
            <a:ext cx="9906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7B324E6C-3AEE-467C-9AEC-7E064DC0DC6C}" type="slidenum">
              <a:rPr lang="ru-RU" altLang="ru-RU" sz="1600" b="1">
                <a:solidFill>
                  <a:schemeClr val="bg1"/>
                </a:solidFill>
              </a:rPr>
              <a:pPr/>
              <a:t>16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363" y="4346575"/>
            <a:ext cx="430053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altLang="ru-RU" sz="1050" dirty="0"/>
          </a:p>
        </p:txBody>
      </p:sp>
      <p:sp>
        <p:nvSpPr>
          <p:cNvPr id="17417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10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422525" y="1730375"/>
            <a:ext cx="68468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ea typeface="+mj-ea"/>
              </a:rPr>
              <a:t>Реализация мероприятий в рамках программы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ea typeface="+mj-ea"/>
              </a:rPr>
              <a:t>«Формирование комфортной городской среды</a:t>
            </a:r>
          </a:p>
        </p:txBody>
      </p:sp>
      <p:pic>
        <p:nvPicPr>
          <p:cNvPr id="17420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6775" y="4956175"/>
            <a:ext cx="2284413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8" y="1617663"/>
            <a:ext cx="24130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Прямоугольник 5"/>
          <p:cNvSpPr>
            <a:spLocks noChangeArrowheads="1"/>
          </p:cNvSpPr>
          <p:nvPr/>
        </p:nvSpPr>
        <p:spPr bwMode="auto">
          <a:xfrm>
            <a:off x="182563" y="4529138"/>
            <a:ext cx="69326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just"/>
            <a:r>
              <a:rPr lang="ru-RU" altLang="ru-RU" b="1">
                <a:solidFill>
                  <a:schemeClr val="bg1"/>
                </a:solidFill>
              </a:rPr>
              <a:t>В 2020 году данная программа продолжается, будут обустроены еще дворовые и общестенные территории на сумму 9,3 млн.руб. 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1571625" y="2732088"/>
            <a:ext cx="7627938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ea typeface="+mj-ea"/>
              </a:rPr>
              <a:t>Обустроены – </a:t>
            </a:r>
            <a:r>
              <a:rPr lang="ru-RU" sz="4000" b="1" dirty="0">
                <a:solidFill>
                  <a:schemeClr val="bg1"/>
                </a:solidFill>
                <a:ea typeface="+mj-ea"/>
              </a:rPr>
              <a:t>5</a:t>
            </a:r>
            <a:r>
              <a:rPr lang="ru-RU" sz="2000" b="1" dirty="0">
                <a:solidFill>
                  <a:schemeClr val="bg1"/>
                </a:solidFill>
                <a:ea typeface="+mj-ea"/>
              </a:rPr>
              <a:t> дворовых территорий: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000" b="1" dirty="0">
                <a:solidFill>
                  <a:schemeClr val="bg1"/>
                </a:solidFill>
                <a:ea typeface="+mj-ea"/>
              </a:rPr>
              <a:t>асфальтирование 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000" b="1" dirty="0">
                <a:solidFill>
                  <a:schemeClr val="bg1"/>
                </a:solidFill>
                <a:ea typeface="+mj-ea"/>
              </a:rPr>
              <a:t> обустройство тротуара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ea typeface="+mj-ea"/>
              </a:rPr>
              <a:t>- благоустройство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000" b="1" dirty="0">
                <a:solidFill>
                  <a:schemeClr val="bg1"/>
                </a:solidFill>
                <a:ea typeface="+mj-ea"/>
              </a:rPr>
              <a:t> МАФ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514"/>
          <a:stretch>
            <a:fillRect/>
          </a:stretch>
        </p:blipFill>
        <p:spPr bwMode="auto">
          <a:xfrm>
            <a:off x="0" y="0"/>
            <a:ext cx="9906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28B9E943-E85E-4FDA-AD61-5E33E750A7A2}" type="slidenum">
              <a:rPr lang="ru-RU" altLang="ru-RU" sz="1600" b="1">
                <a:solidFill>
                  <a:schemeClr val="bg1"/>
                </a:solidFill>
              </a:rPr>
              <a:pPr/>
              <a:t>17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363" y="4346575"/>
            <a:ext cx="430053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altLang="ru-RU" sz="1050" dirty="0"/>
          </a:p>
        </p:txBody>
      </p: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10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40" name="Заголовок 1"/>
          <p:cNvSpPr>
            <a:spLocks noGrp="1"/>
          </p:cNvSpPr>
          <p:nvPr>
            <p:ph type="title"/>
          </p:nvPr>
        </p:nvSpPr>
        <p:spPr>
          <a:xfrm>
            <a:off x="2786063" y="1365250"/>
            <a:ext cx="4541837" cy="538163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latin typeface="Tahoma" pitchFamily="34" charset="0"/>
                <a:cs typeface="Tahoma" pitchFamily="34" charset="0"/>
              </a:rPr>
              <a:t>Благоустройство</a:t>
            </a:r>
          </a:p>
        </p:txBody>
      </p:sp>
      <p:pic>
        <p:nvPicPr>
          <p:cNvPr id="18441" name="Рисунок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1963" y="5561013"/>
            <a:ext cx="1685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Рисунок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463" y="2976563"/>
            <a:ext cx="1765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Рисунок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400" y="5316538"/>
            <a:ext cx="20494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Рисунок 1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5348288"/>
            <a:ext cx="1973262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Рисунок 1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8" y="1930400"/>
            <a:ext cx="1985962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Рисунок 1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3676650"/>
            <a:ext cx="197485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Рисунок 2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363" y="5549900"/>
            <a:ext cx="159543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Рисунок 2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463" y="1576388"/>
            <a:ext cx="177641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Рисунок 2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6463" y="1900238"/>
            <a:ext cx="13684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Рисунок 27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8563" y="5564188"/>
            <a:ext cx="1687512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Рисунок 2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6575" y="1557338"/>
            <a:ext cx="100965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Рисунок 20479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8463" y="4357688"/>
            <a:ext cx="17494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Рисунок 20486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375" y="4275138"/>
            <a:ext cx="16891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Рисунок 20514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0925" y="3027363"/>
            <a:ext cx="177641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Рисунок 13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450" y="3784600"/>
            <a:ext cx="20510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Рисунок 20482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4150" y="1824038"/>
            <a:ext cx="153035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Рисунок 20518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1725" y="1901825"/>
            <a:ext cx="1500188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Рисунок 20520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363" y="3349625"/>
            <a:ext cx="1512887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514"/>
          <a:stretch>
            <a:fillRect/>
          </a:stretch>
        </p:blipFill>
        <p:spPr bwMode="auto">
          <a:xfrm>
            <a:off x="0" y="0"/>
            <a:ext cx="9906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C7B7ADE2-AE8E-4798-9C42-95DF9068EDC4}" type="slidenum">
              <a:rPr lang="ru-RU" altLang="ru-RU" sz="1600" b="1">
                <a:solidFill>
                  <a:schemeClr val="bg1"/>
                </a:solidFill>
              </a:rPr>
              <a:pPr/>
              <a:t>18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436688" y="3743325"/>
            <a:ext cx="482600" cy="76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altLang="ru-RU" sz="1050" dirty="0"/>
          </a:p>
        </p:txBody>
      </p:sp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10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4" name="Заголовок 1"/>
          <p:cNvSpPr>
            <a:spLocks noGrp="1"/>
          </p:cNvSpPr>
          <p:nvPr>
            <p:ph type="title"/>
          </p:nvPr>
        </p:nvSpPr>
        <p:spPr>
          <a:xfrm>
            <a:off x="2786063" y="1401763"/>
            <a:ext cx="4541837" cy="538162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latin typeface="Tahoma" pitchFamily="34" charset="0"/>
                <a:cs typeface="Tahoma" pitchFamily="34" charset="0"/>
              </a:rPr>
              <a:t>Новогодний конкурс</a:t>
            </a:r>
          </a:p>
        </p:txBody>
      </p:sp>
      <p:pic>
        <p:nvPicPr>
          <p:cNvPr id="19465" name="Рисунок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3" y="1925638"/>
            <a:ext cx="17526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Рисунок 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1988" y="1916113"/>
            <a:ext cx="1547812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Рисунок 1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0988" y="1925638"/>
            <a:ext cx="155892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Рисунок 2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5163" y="1916113"/>
            <a:ext cx="254476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Рисунок 3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5163" y="4975225"/>
            <a:ext cx="204946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Рисунок 2048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3" y="4137025"/>
            <a:ext cx="17653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Рисунок 2049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663" y="4229100"/>
            <a:ext cx="2986087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Рисунок 2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963" y="1925638"/>
            <a:ext cx="1912937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Рисунок 2048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963" y="4114800"/>
            <a:ext cx="22733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Рисунок 2049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4863" y="3376613"/>
            <a:ext cx="26924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514"/>
          <a:stretch>
            <a:fillRect/>
          </a:stretch>
        </p:blipFill>
        <p:spPr bwMode="auto">
          <a:xfrm>
            <a:off x="0" y="0"/>
            <a:ext cx="9906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AA345B92-583A-4953-8D4C-C11A9477CC25}" type="slidenum">
              <a:rPr lang="ru-RU" altLang="ru-RU" sz="1600" b="1">
                <a:solidFill>
                  <a:schemeClr val="bg1"/>
                </a:solidFill>
              </a:rPr>
              <a:pPr/>
              <a:t>19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363" y="4346575"/>
            <a:ext cx="430053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altLang="ru-RU" sz="1050" dirty="0"/>
          </a:p>
        </p:txBody>
      </p:sp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9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8" name="Picture 3" descr="F:\ПРЕЗЕНТАЦИИ\фото для Отчета главы за 2018г\9 мая\бессм.полк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5627688"/>
            <a:ext cx="172561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4" descr="F:\ПРЕЗЕНТАЦИИ\фото для Отчета главы за 2018г\9 мая\бессм.полк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63" y="1624013"/>
            <a:ext cx="216535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Заголовок 1"/>
          <p:cNvSpPr>
            <a:spLocks noGrp="1"/>
          </p:cNvSpPr>
          <p:nvPr>
            <p:ph type="title"/>
          </p:nvPr>
        </p:nvSpPr>
        <p:spPr>
          <a:xfrm>
            <a:off x="1568450" y="1398588"/>
            <a:ext cx="5700713" cy="538162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latin typeface="Tahoma" pitchFamily="34" charset="0"/>
                <a:cs typeface="Tahoma" pitchFamily="34" charset="0"/>
              </a:rPr>
              <a:t>Культура</a:t>
            </a:r>
          </a:p>
        </p:txBody>
      </p:sp>
      <p:pic>
        <p:nvPicPr>
          <p:cNvPr id="20491" name="Picture 5" descr="F:\ПРЕЗЕНТАЦИИ\фото для Отчета главы за 2018г\9 мая\митинг 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63" y="4344988"/>
            <a:ext cx="16970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Рисунок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9838" y="5280025"/>
            <a:ext cx="223837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Рисунок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2775" y="5635625"/>
            <a:ext cx="18240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Рисунок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050" y="3062288"/>
            <a:ext cx="1957388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Рисунок 1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1598613"/>
            <a:ext cx="19542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Рисунок 1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225" y="3089275"/>
            <a:ext cx="182403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Рисунок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63" y="3030538"/>
            <a:ext cx="2058987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Рисунок 2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75" y="1887538"/>
            <a:ext cx="21701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9" descr="F:\ПРЕЗЕНТАЦИИ\фото для Отчета главы за 2018г\3 сентября 3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4825" y="4414838"/>
            <a:ext cx="1574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Рисунок 25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463" y="4378325"/>
            <a:ext cx="19558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Рисунок 2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250" y="1646238"/>
            <a:ext cx="1804988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Рисунок 29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2763" y="1911350"/>
            <a:ext cx="17287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Рисунок 21506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5599113"/>
            <a:ext cx="1824037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Рисунок 21510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7725" y="4187825"/>
            <a:ext cx="13827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Рисунок 21530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550" y="4421188"/>
            <a:ext cx="12842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6" name="Рисунок 19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363" y="4133850"/>
            <a:ext cx="22606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30" descr="F:\ОТЧЕТ__за 2019\отчет главы за 2019\ФОТО для доклада 2019\отработанные\свеча памяти\свеча памяти 2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125" y="2976563"/>
            <a:ext cx="199707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10" descr="F:\ПРЕЗЕНТАЦИИ\фото для Отчета главы за 2018г\3 сентября.jp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5588" y="3082925"/>
            <a:ext cx="18923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Рисунок 64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248" r="15179" b="17308"/>
          <a:stretch>
            <a:fillRect/>
          </a:stretch>
        </p:blipFill>
        <p:spPr bwMode="auto">
          <a:xfrm>
            <a:off x="5664200" y="5302250"/>
            <a:ext cx="188118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1"/>
          <p:cNvGrpSpPr>
            <a:grpSpLocks/>
          </p:cNvGrpSpPr>
          <p:nvPr/>
        </p:nvGrpSpPr>
        <p:grpSpPr bwMode="auto">
          <a:xfrm>
            <a:off x="2128838" y="798513"/>
            <a:ext cx="8399462" cy="6059487"/>
            <a:chOff x="424792" y="-278868"/>
            <a:chExt cx="10239194" cy="7422621"/>
          </a:xfrm>
        </p:grpSpPr>
        <p:pic>
          <p:nvPicPr>
            <p:cNvPr id="7180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787" t="20244" r="39999" b="13232"/>
            <a:stretch>
              <a:fillRect/>
            </a:stretch>
          </p:blipFill>
          <p:spPr bwMode="auto">
            <a:xfrm>
              <a:off x="424792" y="-278868"/>
              <a:ext cx="9481211" cy="740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4978340" y="4961887"/>
              <a:ext cx="836011" cy="33642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9000"/>
              </a:schemeClr>
            </a:solidFill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>
                <a:spcAft>
                  <a:spcPts val="867"/>
                </a:spcAft>
                <a:defRPr/>
              </a:pPr>
              <a:r>
                <a:rPr lang="ru-RU" altLang="ru-RU" sz="1192" dirty="0">
                  <a:solidFill>
                    <a:srgbClr val="FFFFFF"/>
                  </a:solidFill>
                </a:rPr>
                <a:t>Калуга</a:t>
              </a:r>
            </a:p>
          </p:txBody>
        </p:sp>
        <p:pic>
          <p:nvPicPr>
            <p:cNvPr id="7182" name="Picture 6" descr="D:\arrko\Win2\PRESENTATION\Отдел развития территорий и сопровождения проектов\ОЭЗ пищевики\process\Plane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1186" y="5190069"/>
              <a:ext cx="271727" cy="27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6" descr="D:\arrko\Win2\PRESENTATION\Отдел развития территорий и сопровождения проектов\ОЭЗ пищевики\process\Plane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431" y="1286142"/>
              <a:ext cx="271727" cy="27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6" descr="D:\arrko\Win2\PRESENTATION\Отдел развития территорий и сопровождения проектов\ОЭЗ пищевики\process\Plane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084" y="2472799"/>
              <a:ext cx="271727" cy="27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6" descr="D:\arrko\Win2\PRESENTATION\Отдел развития территорий и сопровождения проектов\ОЭЗ пищевики\process\Plane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1846" y="2140879"/>
              <a:ext cx="271727" cy="27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Прямоугольник 43"/>
            <p:cNvSpPr>
              <a:spLocks noChangeArrowheads="1"/>
            </p:cNvSpPr>
            <p:nvPr/>
          </p:nvSpPr>
          <p:spPr bwMode="auto">
            <a:xfrm>
              <a:off x="6392979" y="5234134"/>
              <a:ext cx="369624" cy="18474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867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ru-RU" sz="1192" b="1">
                  <a:solidFill>
                    <a:srgbClr val="0D0D0D"/>
                  </a:solidFill>
                  <a:latin typeface="Tahoma" panose="020B0604030504040204" pitchFamily="34" charset="0"/>
                </a:rPr>
                <a:t>KLF</a:t>
              </a:r>
              <a:endParaRPr lang="ru-RU" altLang="ru-RU" sz="1192">
                <a:solidFill>
                  <a:srgbClr val="0D0D0D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5" name="Прямоугольник 44"/>
            <p:cNvSpPr>
              <a:spLocks noChangeArrowheads="1"/>
            </p:cNvSpPr>
            <p:nvPr/>
          </p:nvSpPr>
          <p:spPr bwMode="auto">
            <a:xfrm>
              <a:off x="6789696" y="1904942"/>
              <a:ext cx="435423" cy="2236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ts val="867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ru-RU" sz="1192" b="1" dirty="0">
                  <a:solidFill>
                    <a:srgbClr val="0D0D0D"/>
                  </a:solidFill>
                  <a:latin typeface="Tahoma" panose="020B0604030504040204" pitchFamily="34" charset="0"/>
                </a:rPr>
                <a:t>VKO</a:t>
              </a:r>
              <a:endParaRPr lang="ru-RU" altLang="ru-RU" sz="1192" dirty="0">
                <a:solidFill>
                  <a:srgbClr val="0D0D0D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6" name="Прямоугольник 45"/>
            <p:cNvSpPr>
              <a:spLocks noChangeArrowheads="1"/>
            </p:cNvSpPr>
            <p:nvPr/>
          </p:nvSpPr>
          <p:spPr bwMode="auto">
            <a:xfrm>
              <a:off x="7948887" y="2241362"/>
              <a:ext cx="505089" cy="22752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867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ru-RU" sz="1192" b="1" dirty="0">
                  <a:solidFill>
                    <a:srgbClr val="0D0D0D"/>
                  </a:solidFill>
                  <a:latin typeface="Tahoma" panose="020B0604030504040204" pitchFamily="34" charset="0"/>
                </a:rPr>
                <a:t>DME</a:t>
              </a:r>
              <a:endParaRPr lang="ru-RU" altLang="ru-RU" sz="1192" dirty="0">
                <a:solidFill>
                  <a:srgbClr val="0D0D0D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7" name="Прямоугольник 46"/>
            <p:cNvSpPr>
              <a:spLocks noChangeArrowheads="1"/>
            </p:cNvSpPr>
            <p:nvPr/>
          </p:nvSpPr>
          <p:spPr bwMode="auto">
            <a:xfrm>
              <a:off x="7298657" y="1031807"/>
              <a:ext cx="383172" cy="18279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ts val="867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ru-RU" sz="1192" b="1" dirty="0">
                  <a:solidFill>
                    <a:srgbClr val="0D0D0D"/>
                  </a:solidFill>
                  <a:latin typeface="Tahoma" panose="020B0604030504040204" pitchFamily="34" charset="0"/>
                </a:rPr>
                <a:t>SVO</a:t>
              </a:r>
              <a:endParaRPr lang="ru-RU" altLang="ru-RU" sz="1192" dirty="0">
                <a:solidFill>
                  <a:srgbClr val="0D0D0D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7190" name="Группа 47"/>
            <p:cNvGrpSpPr>
              <a:grpSpLocks/>
            </p:cNvGrpSpPr>
            <p:nvPr/>
          </p:nvGrpSpPr>
          <p:grpSpPr bwMode="auto">
            <a:xfrm>
              <a:off x="6204006" y="1653684"/>
              <a:ext cx="502182" cy="379070"/>
              <a:chOff x="5509475" y="5060489"/>
              <a:chExt cx="463692" cy="349759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5574963" y="5060860"/>
                <a:ext cx="352017" cy="34988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37" name="Прямоугольник 49"/>
              <p:cNvSpPr>
                <a:spLocks noChangeArrowheads="1"/>
              </p:cNvSpPr>
              <p:nvPr/>
            </p:nvSpPr>
            <p:spPr bwMode="auto">
              <a:xfrm>
                <a:off x="5508849" y="5127247"/>
                <a:ext cx="464590" cy="2242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7000"/>
                  </a:lnSpc>
                  <a:spcBef>
                    <a:spcPct val="0"/>
                  </a:spcBef>
                  <a:spcAft>
                    <a:spcPts val="867"/>
                  </a:spcAft>
                  <a:buFont typeface="Arial" panose="020B0604020202020204" pitchFamily="34" charset="0"/>
                  <a:buNone/>
                  <a:defRPr/>
                </a:pPr>
                <a:r>
                  <a:rPr lang="ru-RU" altLang="ru-RU" sz="650" dirty="0">
                    <a:solidFill>
                      <a:srgbClr val="FFFFFF"/>
                    </a:solidFill>
                    <a:latin typeface="Tahoma" panose="020B0604030504040204" pitchFamily="34" charset="0"/>
                  </a:rPr>
                  <a:t>ЦКАД</a:t>
                </a:r>
              </a:p>
            </p:txBody>
          </p:sp>
        </p:grpSp>
        <p:sp>
          <p:nvSpPr>
            <p:cNvPr id="51" name="Овал 50"/>
            <p:cNvSpPr/>
            <p:nvPr/>
          </p:nvSpPr>
          <p:spPr>
            <a:xfrm>
              <a:off x="3666268" y="2326925"/>
              <a:ext cx="4816738" cy="4816828"/>
            </a:xfrm>
            <a:prstGeom prst="ellipse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7799876" y="1558799"/>
              <a:ext cx="944382" cy="33642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9000"/>
              </a:schemeClr>
            </a:solidFill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>
                <a:spcAft>
                  <a:spcPts val="867"/>
                </a:spcAft>
                <a:defRPr/>
              </a:pPr>
              <a:r>
                <a:rPr lang="ru-RU" altLang="ru-RU" sz="1192" dirty="0">
                  <a:solidFill>
                    <a:srgbClr val="FFFFFF"/>
                  </a:solidFill>
                </a:rPr>
                <a:t>Москва</a:t>
              </a:r>
            </a:p>
          </p:txBody>
        </p:sp>
        <p:grpSp>
          <p:nvGrpSpPr>
            <p:cNvPr id="7193" name="Группа 56"/>
            <p:cNvGrpSpPr>
              <a:grpSpLocks/>
            </p:cNvGrpSpPr>
            <p:nvPr/>
          </p:nvGrpSpPr>
          <p:grpSpPr bwMode="auto">
            <a:xfrm>
              <a:off x="5642515" y="973857"/>
              <a:ext cx="562372" cy="343957"/>
              <a:chOff x="5427737" y="5286932"/>
              <a:chExt cx="519228" cy="317361"/>
            </a:xfrm>
          </p:grpSpPr>
          <p:sp>
            <p:nvSpPr>
              <p:cNvPr id="58" name="Овал 57"/>
              <p:cNvSpPr/>
              <p:nvPr/>
            </p:nvSpPr>
            <p:spPr>
              <a:xfrm>
                <a:off x="5493479" y="5286574"/>
                <a:ext cx="318040" cy="31758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35" name="Прямоугольник 58"/>
              <p:cNvSpPr>
                <a:spLocks noChangeArrowheads="1"/>
              </p:cNvSpPr>
              <p:nvPr/>
            </p:nvSpPr>
            <p:spPr bwMode="auto">
              <a:xfrm>
                <a:off x="5427370" y="5342195"/>
                <a:ext cx="519942" cy="1848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67"/>
                  </a:spcAft>
                  <a:buFont typeface="Arial" panose="020B0604020202020204" pitchFamily="34" charset="0"/>
                  <a:buNone/>
                  <a:defRPr/>
                </a:pPr>
                <a:r>
                  <a:rPr lang="ru-RU" altLang="ru-RU" sz="650" dirty="0">
                    <a:solidFill>
                      <a:srgbClr val="FFFFFF"/>
                    </a:solidFill>
                    <a:latin typeface="Tahoma" panose="020B0604030504040204" pitchFamily="34" charset="0"/>
                  </a:rPr>
                  <a:t>А-108</a:t>
                </a:r>
              </a:p>
            </p:txBody>
          </p:sp>
        </p:grpSp>
        <p:grpSp>
          <p:nvGrpSpPr>
            <p:cNvPr id="7194" name="Группа 59"/>
            <p:cNvGrpSpPr>
              <a:grpSpLocks/>
            </p:cNvGrpSpPr>
            <p:nvPr/>
          </p:nvGrpSpPr>
          <p:grpSpPr bwMode="auto">
            <a:xfrm>
              <a:off x="5252245" y="5526865"/>
              <a:ext cx="562371" cy="309092"/>
              <a:chOff x="5700986" y="5113042"/>
              <a:chExt cx="519228" cy="285192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757202" y="5113880"/>
                <a:ext cx="294813" cy="283492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33" name="Прямоугольник 61"/>
              <p:cNvSpPr>
                <a:spLocks noChangeArrowheads="1"/>
              </p:cNvSpPr>
              <p:nvPr/>
            </p:nvSpPr>
            <p:spPr bwMode="auto">
              <a:xfrm>
                <a:off x="5701812" y="5130027"/>
                <a:ext cx="518157" cy="217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67"/>
                  </a:spcAft>
                  <a:buFont typeface="Arial" panose="020B0604020202020204" pitchFamily="34" charset="0"/>
                  <a:buNone/>
                  <a:defRPr/>
                </a:pPr>
                <a:r>
                  <a:rPr lang="ru-RU" altLang="ru-RU" sz="867" dirty="0">
                    <a:solidFill>
                      <a:srgbClr val="FFFFFF"/>
                    </a:solidFill>
                    <a:latin typeface="Tahoma" panose="020B0604030504040204" pitchFamily="34" charset="0"/>
                  </a:rPr>
                  <a:t>М-3</a:t>
                </a:r>
              </a:p>
            </p:txBody>
          </p:sp>
        </p:grpSp>
        <p:cxnSp>
          <p:nvCxnSpPr>
            <p:cNvPr id="63" name="Прямая соединительная линия 62"/>
            <p:cNvCxnSpPr/>
            <p:nvPr/>
          </p:nvCxnSpPr>
          <p:spPr>
            <a:xfrm>
              <a:off x="6689065" y="6167553"/>
              <a:ext cx="3224059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96" name="Picture 6" descr="D:\arrko\Win2\PRESENTATION\Отдел развития территорий и сопровождения проектов\ОЭЗ пищевики\process\Plane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2328" y="6395538"/>
              <a:ext cx="271726" cy="27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Прямоугольник 64"/>
            <p:cNvSpPr>
              <a:spLocks noChangeArrowheads="1"/>
            </p:cNvSpPr>
            <p:nvPr/>
          </p:nvSpPr>
          <p:spPr bwMode="auto">
            <a:xfrm>
              <a:off x="8560414" y="6402853"/>
              <a:ext cx="2103572" cy="24113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867"/>
                </a:spcAft>
                <a:buFont typeface="Arial" panose="020B0604020202020204" pitchFamily="34" charset="0"/>
                <a:buNone/>
                <a:defRPr/>
              </a:pPr>
              <a:r>
                <a:rPr lang="ru-RU" altLang="ru-RU" sz="975">
                  <a:solidFill>
                    <a:srgbClr val="0D0D0D"/>
                  </a:solidFill>
                  <a:latin typeface="Tahoma" panose="020B0604030504040204" pitchFamily="34" charset="0"/>
                </a:rPr>
                <a:t>аэропорты</a:t>
              </a:r>
            </a:p>
          </p:txBody>
        </p:sp>
        <p:grpSp>
          <p:nvGrpSpPr>
            <p:cNvPr id="7198" name="Группа 65"/>
            <p:cNvGrpSpPr>
              <a:grpSpLocks/>
            </p:cNvGrpSpPr>
            <p:nvPr/>
          </p:nvGrpSpPr>
          <p:grpSpPr bwMode="auto">
            <a:xfrm>
              <a:off x="6628077" y="6398307"/>
              <a:ext cx="562372" cy="336184"/>
              <a:chOff x="11467852" y="6232880"/>
              <a:chExt cx="519228" cy="310189"/>
            </a:xfrm>
          </p:grpSpPr>
          <p:sp>
            <p:nvSpPr>
              <p:cNvPr id="67" name="Овал 66"/>
              <p:cNvSpPr/>
              <p:nvPr/>
            </p:nvSpPr>
            <p:spPr>
              <a:xfrm>
                <a:off x="11552749" y="6233486"/>
                <a:ext cx="310893" cy="31040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31" name="Прямоугольник 67"/>
              <p:cNvSpPr>
                <a:spLocks noChangeArrowheads="1"/>
              </p:cNvSpPr>
              <p:nvPr/>
            </p:nvSpPr>
            <p:spPr bwMode="auto">
              <a:xfrm>
                <a:off x="11466985" y="6276548"/>
                <a:ext cx="519943" cy="2009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spcAft>
                    <a:spcPts val="867"/>
                  </a:spcAft>
                  <a:buFont typeface="Arial" panose="020B0604020202020204" pitchFamily="34" charset="0"/>
                  <a:buNone/>
                  <a:defRPr/>
                </a:pPr>
                <a:r>
                  <a:rPr lang="ru-RU" altLang="ru-RU" sz="758" dirty="0">
                    <a:solidFill>
                      <a:srgbClr val="FFFFFF"/>
                    </a:solidFill>
                    <a:latin typeface="Tahoma" panose="020B0604030504040204" pitchFamily="34" charset="0"/>
                  </a:rPr>
                  <a:t>А-101</a:t>
                </a:r>
              </a:p>
            </p:txBody>
          </p:sp>
        </p:grpSp>
        <p:sp>
          <p:nvSpPr>
            <p:cNvPr id="69" name="Прямоугольник 68"/>
            <p:cNvSpPr>
              <a:spLocks noChangeArrowheads="1"/>
            </p:cNvSpPr>
            <p:nvPr/>
          </p:nvSpPr>
          <p:spPr bwMode="auto">
            <a:xfrm>
              <a:off x="7103200" y="6430077"/>
              <a:ext cx="2103574" cy="24113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867"/>
                </a:spcAft>
                <a:buFont typeface="Arial" panose="020B0604020202020204" pitchFamily="34" charset="0"/>
                <a:buNone/>
                <a:defRPr/>
              </a:pPr>
              <a:r>
                <a:rPr lang="ru-RU" altLang="ru-RU" sz="975" dirty="0">
                  <a:solidFill>
                    <a:srgbClr val="0D0D0D"/>
                  </a:solidFill>
                  <a:latin typeface="Tahoma" panose="020B0604030504040204" pitchFamily="34" charset="0"/>
                </a:rPr>
                <a:t>дороги</a:t>
              </a:r>
            </a:p>
          </p:txBody>
        </p:sp>
        <p:grpSp>
          <p:nvGrpSpPr>
            <p:cNvPr id="7200" name="Группа 69"/>
            <p:cNvGrpSpPr>
              <a:grpSpLocks/>
            </p:cNvGrpSpPr>
            <p:nvPr/>
          </p:nvGrpSpPr>
          <p:grpSpPr bwMode="auto">
            <a:xfrm>
              <a:off x="7102737" y="1662288"/>
              <a:ext cx="531420" cy="360173"/>
              <a:chOff x="5699374" y="5060331"/>
              <a:chExt cx="488741" cy="334363"/>
            </a:xfrm>
          </p:grpSpPr>
          <p:sp>
            <p:nvSpPr>
              <p:cNvPr id="71" name="Овал 70"/>
              <p:cNvSpPr/>
              <p:nvPr/>
            </p:nvSpPr>
            <p:spPr>
              <a:xfrm>
                <a:off x="5783451" y="5059938"/>
                <a:ext cx="334601" cy="33397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29" name="Прямоугольник 71"/>
              <p:cNvSpPr>
                <a:spLocks noChangeArrowheads="1"/>
              </p:cNvSpPr>
              <p:nvPr/>
            </p:nvSpPr>
            <p:spPr bwMode="auto">
              <a:xfrm>
                <a:off x="5699800" y="5124927"/>
                <a:ext cx="487662" cy="225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7000"/>
                  </a:lnSpc>
                  <a:spcBef>
                    <a:spcPct val="0"/>
                  </a:spcBef>
                  <a:spcAft>
                    <a:spcPts val="867"/>
                  </a:spcAft>
                  <a:buFont typeface="Arial" panose="020B0604020202020204" pitchFamily="34" charset="0"/>
                  <a:buNone/>
                  <a:defRPr/>
                </a:pPr>
                <a:r>
                  <a:rPr lang="ru-RU" altLang="ru-RU" sz="650" dirty="0">
                    <a:solidFill>
                      <a:srgbClr val="FFFFFF"/>
                    </a:solidFill>
                    <a:latin typeface="Tahoma" panose="020B0604030504040204" pitchFamily="34" charset="0"/>
                  </a:rPr>
                  <a:t>МКАД</a:t>
                </a:r>
              </a:p>
            </p:txBody>
          </p:sp>
        </p:grpSp>
        <p:sp>
          <p:nvSpPr>
            <p:cNvPr id="73" name="Прямоугольник 72"/>
            <p:cNvSpPr/>
            <p:nvPr/>
          </p:nvSpPr>
          <p:spPr>
            <a:xfrm>
              <a:off x="4057180" y="5399428"/>
              <a:ext cx="1232729" cy="3072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ru-RU" altLang="ru-RU" sz="1192" dirty="0">
                  <a:solidFill>
                    <a:srgbClr val="FFFFFF"/>
                  </a:solidFill>
                </a:rPr>
                <a:t>Воротынск</a:t>
              </a:r>
            </a:p>
          </p:txBody>
        </p:sp>
        <p:sp>
          <p:nvSpPr>
            <p:cNvPr id="4125" name="TextBox 76"/>
            <p:cNvSpPr txBox="1">
              <a:spLocks noChangeArrowheads="1"/>
            </p:cNvSpPr>
            <p:nvPr/>
          </p:nvSpPr>
          <p:spPr bwMode="auto">
            <a:xfrm>
              <a:off x="4978340" y="5759182"/>
              <a:ext cx="1103070" cy="43948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733" b="1" dirty="0">
                  <a:solidFill>
                    <a:srgbClr val="00B0F0"/>
                  </a:solidFill>
                  <a:latin typeface="Tahoma" panose="020B0604030504040204" pitchFamily="34" charset="0"/>
                </a:rPr>
                <a:t> 23 км</a:t>
              </a:r>
            </a:p>
          </p:txBody>
        </p:sp>
      </p:grpSp>
      <p:sp>
        <p:nvSpPr>
          <p:cNvPr id="4126" name="TextBox 1"/>
          <p:cNvSpPr txBox="1">
            <a:spLocks noChangeArrowheads="1"/>
          </p:cNvSpPr>
          <p:nvPr/>
        </p:nvSpPr>
        <p:spPr bwMode="auto">
          <a:xfrm>
            <a:off x="439738" y="1668463"/>
            <a:ext cx="4217987" cy="2516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50" b="1" dirty="0">
                <a:latin typeface="Tahoma" panose="020B0604030504040204" pitchFamily="34" charset="0"/>
              </a:rPr>
              <a:t>Городское Поселение «Поселок Воротынск» </a:t>
            </a:r>
            <a:r>
              <a:rPr lang="ru-RU" altLang="ru-RU" sz="1050" dirty="0">
                <a:latin typeface="Tahoma" panose="020B0604030504040204" pitchFamily="34" charset="0"/>
              </a:rPr>
              <a:t>– самый крупный населенный пункт </a:t>
            </a:r>
            <a:r>
              <a:rPr lang="ru-RU" altLang="ru-RU" sz="1050" dirty="0" err="1">
                <a:latin typeface="Tahoma" panose="020B0604030504040204" pitchFamily="34" charset="0"/>
              </a:rPr>
              <a:t>Бабынинского</a:t>
            </a:r>
            <a:r>
              <a:rPr lang="ru-RU" altLang="ru-RU" sz="1050" dirty="0">
                <a:latin typeface="Tahoma" panose="020B0604030504040204" pitchFamily="34" charset="0"/>
              </a:rPr>
              <a:t> района Калужской области, </a:t>
            </a:r>
            <a:r>
              <a:rPr lang="ru-RU" sz="1050" dirty="0">
                <a:latin typeface="Tahoma" panose="020B0604030504040204" pitchFamily="34" charset="0"/>
              </a:rPr>
              <a:t>расположен в 10 км от трассы М3 «Украина», в 70 км от автодороги А130 «Варшавское шоссе».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050" dirty="0"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50" dirty="0">
                <a:latin typeface="Tahoma" panose="020B0604030504040204" pitchFamily="34" charset="0"/>
              </a:rPr>
              <a:t>Расстояние до г. Москва — </a:t>
            </a:r>
            <a:r>
              <a:rPr lang="ru-RU" altLang="ru-RU" sz="1050" b="1" dirty="0">
                <a:latin typeface="Tahoma" panose="020B0604030504040204" pitchFamily="34" charset="0"/>
              </a:rPr>
              <a:t>180 км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50" dirty="0">
                <a:latin typeface="Tahoma" panose="020B0604030504040204" pitchFamily="34" charset="0"/>
              </a:rPr>
              <a:t>Расстояние до г. Обнинска— </a:t>
            </a:r>
            <a:r>
              <a:rPr lang="ru-RU" altLang="ru-RU" sz="1050" b="1" dirty="0">
                <a:latin typeface="Tahoma" panose="020B0604030504040204" pitchFamily="34" charset="0"/>
              </a:rPr>
              <a:t>90 км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50" dirty="0">
                <a:latin typeface="Tahoma" panose="020B0604030504040204" pitchFamily="34" charset="0"/>
              </a:rPr>
              <a:t>Расстояние до г. Калуга — </a:t>
            </a:r>
            <a:r>
              <a:rPr lang="ru-RU" altLang="ru-RU" sz="1050" b="1" dirty="0">
                <a:latin typeface="Tahoma" panose="020B0604030504040204" pitchFamily="34" charset="0"/>
              </a:rPr>
              <a:t>23 км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050" dirty="0"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50" dirty="0">
                <a:latin typeface="Tahoma" panose="020B0604030504040204" pitchFamily="34" charset="0"/>
              </a:rPr>
              <a:t>Население Городского Поселения – </a:t>
            </a:r>
            <a:r>
              <a:rPr lang="ru-RU" altLang="ru-RU" sz="1050" b="1" dirty="0">
                <a:latin typeface="Tahoma" panose="020B0604030504040204" pitchFamily="34" charset="0"/>
              </a:rPr>
              <a:t>11 378 человек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50" b="1" dirty="0">
                <a:latin typeface="Tahoma" panose="020B0604030504040204" pitchFamily="34" charset="0"/>
              </a:rPr>
              <a:t>Из них: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50" dirty="0">
                <a:latin typeface="Tahoma" panose="020B0604030504040204" pitchFamily="34" charset="0"/>
              </a:rPr>
              <a:t>работающего население –</a:t>
            </a:r>
            <a:r>
              <a:rPr lang="ru-RU" altLang="ru-RU" sz="1050" b="1" dirty="0">
                <a:latin typeface="Tahoma" panose="020B0604030504040204" pitchFamily="34" charset="0"/>
              </a:rPr>
              <a:t> </a:t>
            </a:r>
            <a:r>
              <a:rPr lang="ru-RU" altLang="ru-RU" sz="1050" b="1" dirty="0" smtClean="0">
                <a:latin typeface="Tahoma" panose="020B0604030504040204" pitchFamily="34" charset="0"/>
              </a:rPr>
              <a:t>6,6 </a:t>
            </a:r>
            <a:r>
              <a:rPr lang="ru-RU" altLang="ru-RU" sz="1050" b="1" dirty="0">
                <a:latin typeface="Tahoma" panose="020B0604030504040204" pitchFamily="34" charset="0"/>
              </a:rPr>
              <a:t>тыс. чел.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50" dirty="0">
                <a:latin typeface="Tahoma" panose="020B0604030504040204" pitchFamily="34" charset="0"/>
              </a:rPr>
              <a:t>пенсионеров </a:t>
            </a:r>
            <a:r>
              <a:rPr lang="ru-RU" altLang="ru-RU" sz="1050" b="1" dirty="0">
                <a:latin typeface="Tahoma" panose="020B0604030504040204" pitchFamily="34" charset="0"/>
              </a:rPr>
              <a:t>– 2,7 тыс. чел.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50" dirty="0">
                <a:latin typeface="Tahoma" panose="020B0604030504040204" pitchFamily="34" charset="0"/>
              </a:rPr>
              <a:t>детей до 18 лет </a:t>
            </a:r>
            <a:r>
              <a:rPr lang="ru-RU" altLang="ru-RU" sz="1050" b="1" dirty="0">
                <a:latin typeface="Tahoma" panose="020B0604030504040204" pitchFamily="34" charset="0"/>
              </a:rPr>
              <a:t>– 2,06 тыс. чел.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050" dirty="0">
              <a:latin typeface="Tahoma" panose="020B0604030504040204" pitchFamily="34" charset="0"/>
            </a:endParaRPr>
          </a:p>
        </p:txBody>
      </p:sp>
      <p:sp>
        <p:nvSpPr>
          <p:cNvPr id="4127" name="Прямоугольник 3"/>
          <p:cNvSpPr>
            <a:spLocks noChangeArrowheads="1"/>
          </p:cNvSpPr>
          <p:nvPr/>
        </p:nvSpPr>
        <p:spPr bwMode="auto">
          <a:xfrm>
            <a:off x="400050" y="4168775"/>
            <a:ext cx="4781550" cy="900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50" dirty="0">
                <a:latin typeface="Tahoma" panose="020B0604030504040204" pitchFamily="34" charset="0"/>
              </a:rPr>
              <a:t>Пассажирские аэропорты: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50" dirty="0">
                <a:latin typeface="Tahoma" panose="020B0604030504040204" pitchFamily="34" charset="0"/>
              </a:rPr>
              <a:t>«Шереметьево» — 230 км (время в пути — 3 часа 20 мин.)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050" dirty="0">
                <a:latin typeface="Tahoma" panose="020B0604030504040204" pitchFamily="34" charset="0"/>
              </a:rPr>
              <a:t>«Домодедово» — 200 км (время в пути — 2 часа 50 мин.)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050" dirty="0">
                <a:latin typeface="Tahoma" panose="020B0604030504040204" pitchFamily="34" charset="0"/>
              </a:rPr>
              <a:t>«Внуково» — 160 км (время в пути — 2 часа 20 мин.)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050" dirty="0">
                <a:latin typeface="Tahoma" panose="020B0604030504040204" pitchFamily="34" charset="0"/>
              </a:rPr>
              <a:t>«Калуга»</a:t>
            </a:r>
            <a:r>
              <a:rPr lang="ru-RU" altLang="ru-RU" sz="1050" dirty="0">
                <a:latin typeface="Tahoma" panose="020B0604030504040204" pitchFamily="34" charset="0"/>
              </a:rPr>
              <a:t> — 23</a:t>
            </a:r>
            <a:r>
              <a:rPr lang="ru-RU" sz="1050" dirty="0">
                <a:latin typeface="Tahoma" panose="020B0604030504040204" pitchFamily="34" charset="0"/>
              </a:rPr>
              <a:t> км (время в пути </a:t>
            </a:r>
            <a:r>
              <a:rPr lang="ru-RU" altLang="ru-RU" sz="1050" dirty="0">
                <a:latin typeface="Tahoma" panose="020B0604030504040204" pitchFamily="34" charset="0"/>
              </a:rPr>
              <a:t>—</a:t>
            </a:r>
            <a:r>
              <a:rPr lang="ru-RU" sz="1050" dirty="0">
                <a:latin typeface="Tahoma" panose="020B0604030504040204" pitchFamily="34" charset="0"/>
              </a:rPr>
              <a:t> 20 мин.)</a:t>
            </a:r>
          </a:p>
        </p:txBody>
      </p:sp>
      <p:pic>
        <p:nvPicPr>
          <p:cNvPr id="7173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514"/>
          <a:stretch>
            <a:fillRect/>
          </a:stretch>
        </p:blipFill>
        <p:spPr bwMode="auto">
          <a:xfrm>
            <a:off x="0" y="-4763"/>
            <a:ext cx="991076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Прямая соединительная линия 49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735490D6-A1C9-41CB-A7F0-A8ADA8576DDC}" type="slidenum">
              <a:rPr lang="ru-RU" altLang="ru-RU" sz="1600" b="1">
                <a:solidFill>
                  <a:schemeClr val="bg1"/>
                </a:solidFill>
              </a:rPr>
              <a:pPr/>
              <a:t>2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363" y="4346575"/>
            <a:ext cx="430053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altLang="ru-RU" sz="1050" dirty="0"/>
          </a:p>
        </p:txBody>
      </p:sp>
      <p:sp>
        <p:nvSpPr>
          <p:cNvPr id="7177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54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9" name="Прямоугольник 3"/>
          <p:cNvSpPr>
            <a:spLocks noChangeArrowheads="1"/>
          </p:cNvSpPr>
          <p:nvPr/>
        </p:nvSpPr>
        <p:spPr bwMode="auto">
          <a:xfrm>
            <a:off x="441325" y="5126038"/>
            <a:ext cx="30448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altLang="ru-RU" sz="1000" b="1"/>
              <a:t>КРУПНЕЙШИЕ ПРЕДПРИЯТИЯ </a:t>
            </a:r>
          </a:p>
          <a:p>
            <a:pPr>
              <a:buFont typeface="Arial" pitchFamily="34" charset="0"/>
              <a:buNone/>
            </a:pPr>
            <a:r>
              <a:rPr lang="ru-RU" altLang="ru-RU" sz="1000" b="1"/>
              <a:t>Городского Поселения:</a:t>
            </a:r>
          </a:p>
          <a:p>
            <a:pPr>
              <a:buFont typeface="Arial" pitchFamily="34" charset="0"/>
              <a:buNone/>
            </a:pPr>
            <a:endParaRPr lang="ru-RU" altLang="ru-RU" sz="800" b="1"/>
          </a:p>
          <a:p>
            <a:pPr>
              <a:buFont typeface="Arial" pitchFamily="34" charset="0"/>
              <a:buNone/>
            </a:pPr>
            <a:r>
              <a:rPr lang="ru-RU" altLang="ru-RU" sz="1000"/>
              <a:t>ООО «Рани Пласт Калуга»</a:t>
            </a:r>
          </a:p>
          <a:p>
            <a:pPr>
              <a:buFont typeface="Arial" pitchFamily="34" charset="0"/>
              <a:buNone/>
            </a:pPr>
            <a:r>
              <a:rPr lang="ru-RU" altLang="ru-RU" sz="1000"/>
              <a:t>ООО «ТД «Воротынские пельмени»</a:t>
            </a:r>
          </a:p>
          <a:p>
            <a:pPr>
              <a:buFont typeface="Arial" pitchFamily="34" charset="0"/>
              <a:buNone/>
            </a:pPr>
            <a:r>
              <a:rPr lang="ru-RU" altLang="ru-RU" sz="1000"/>
              <a:t>АО «Стройполимеркерамика»</a:t>
            </a:r>
          </a:p>
          <a:p>
            <a:pPr>
              <a:buFont typeface="Arial" pitchFamily="34" charset="0"/>
              <a:buNone/>
            </a:pPr>
            <a:r>
              <a:rPr lang="ru-RU" altLang="ru-RU" sz="1000"/>
              <a:t>ООО «Воротынский энергоремонтный завод»</a:t>
            </a:r>
          </a:p>
          <a:p>
            <a:pPr>
              <a:buFont typeface="Arial" pitchFamily="34" charset="0"/>
              <a:buNone/>
            </a:pPr>
            <a:r>
              <a:rPr lang="ru-RU" altLang="ru-RU" sz="1000"/>
              <a:t>ООО «Стройсервис»</a:t>
            </a:r>
          </a:p>
          <a:p>
            <a:pPr>
              <a:buFont typeface="Arial" pitchFamily="34" charset="0"/>
              <a:buNone/>
            </a:pPr>
            <a:r>
              <a:rPr lang="ru-RU" altLang="ru-RU" sz="1000"/>
              <a:t>АО «УграКерам»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1508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0" b="3067"/>
          <a:stretch>
            <a:fillRect/>
          </a:stretch>
        </p:blipFill>
        <p:spPr bwMode="auto">
          <a:xfrm>
            <a:off x="0" y="1433513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514"/>
          <a:stretch>
            <a:fillRect/>
          </a:stretch>
        </p:blipFill>
        <p:spPr bwMode="auto">
          <a:xfrm>
            <a:off x="0" y="0"/>
            <a:ext cx="9906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40DE33C5-1B42-40A1-97EF-324861EAEF85}" type="slidenum">
              <a:rPr lang="ru-RU" altLang="ru-RU" sz="1600" b="1">
                <a:solidFill>
                  <a:schemeClr val="bg1"/>
                </a:solidFill>
              </a:rPr>
              <a:pPr/>
              <a:t>20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363" y="4346575"/>
            <a:ext cx="430053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altLang="ru-RU" sz="1050" dirty="0"/>
          </a:p>
        </p:txBody>
      </p:sp>
      <p:sp>
        <p:nvSpPr>
          <p:cNvPr id="21513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10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0325" y="2784475"/>
            <a:ext cx="94551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 и ПЕРСПЕКТИВЫ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2020 год</a:t>
            </a:r>
          </a:p>
        </p:txBody>
      </p:sp>
      <p:pic>
        <p:nvPicPr>
          <p:cNvPr id="21516" name="Picture 11" descr="перспектив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5430838"/>
            <a:ext cx="220027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2532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0" b="3067"/>
          <a:stretch>
            <a:fillRect/>
          </a:stretch>
        </p:blipFill>
        <p:spPr bwMode="auto">
          <a:xfrm>
            <a:off x="0" y="1433513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514"/>
          <a:stretch>
            <a:fillRect/>
          </a:stretch>
        </p:blipFill>
        <p:spPr bwMode="auto">
          <a:xfrm>
            <a:off x="0" y="0"/>
            <a:ext cx="9906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4F3CDF55-2019-4B63-A00B-D513AA935B37}" type="slidenum">
              <a:rPr lang="ru-RU" altLang="ru-RU" sz="1600" b="1">
                <a:solidFill>
                  <a:schemeClr val="bg1"/>
                </a:solidFill>
              </a:rPr>
              <a:pPr/>
              <a:t>21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22536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10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1576388"/>
            <a:ext cx="69357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трелка влево 14"/>
          <p:cNvSpPr/>
          <p:nvPr/>
        </p:nvSpPr>
        <p:spPr>
          <a:xfrm>
            <a:off x="4960938" y="1935163"/>
            <a:ext cx="2509837" cy="136525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2496619">
            <a:off x="3875088" y="3803650"/>
            <a:ext cx="4090987" cy="14763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41" name="Picture 14" descr="F:\ОТЧЕТ__за 2019\отчет главы за 2019\pngtree-football-field-score-score-court-green-png-image_47977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513" y="4333875"/>
            <a:ext cx="24352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2" descr="F:\ОТЧЕТ__за 2019\отчет главы за 2019\image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63" y="1604963"/>
            <a:ext cx="23320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TextBox 17"/>
          <p:cNvSpPr txBox="1">
            <a:spLocks noChangeArrowheads="1"/>
          </p:cNvSpPr>
          <p:nvPr/>
        </p:nvSpPr>
        <p:spPr bwMode="auto">
          <a:xfrm>
            <a:off x="7791450" y="4425950"/>
            <a:ext cx="15668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1100"/>
              <a:t>футбольное поле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3556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0" b="3067"/>
          <a:stretch>
            <a:fillRect/>
          </a:stretch>
        </p:blipFill>
        <p:spPr bwMode="auto">
          <a:xfrm>
            <a:off x="0" y="1433513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514"/>
          <a:stretch>
            <a:fillRect/>
          </a:stretch>
        </p:blipFill>
        <p:spPr bwMode="auto">
          <a:xfrm>
            <a:off x="0" y="0"/>
            <a:ext cx="9906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DE3B5C01-BEE9-48D4-9A35-55007FE0703B}" type="slidenum">
              <a:rPr lang="ru-RU" altLang="ru-RU" sz="1600" b="1">
                <a:solidFill>
                  <a:schemeClr val="bg1"/>
                </a:solidFill>
              </a:rPr>
              <a:pPr/>
              <a:t>22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23560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9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62" name="Прямоугольник 10"/>
          <p:cNvSpPr>
            <a:spLocks noChangeArrowheads="1"/>
          </p:cNvSpPr>
          <p:nvPr/>
        </p:nvSpPr>
        <p:spPr bwMode="auto">
          <a:xfrm>
            <a:off x="184150" y="2179638"/>
            <a:ext cx="24257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Проект второй очереди строительства Центрального городского парка им. Князя Михаила Воротынского</a:t>
            </a:r>
          </a:p>
          <a:p>
            <a:pPr algn="ctr"/>
            <a:endParaRPr lang="ru-RU" altLang="ru-RU" sz="2000" b="1">
              <a:solidFill>
                <a:schemeClr val="bg1"/>
              </a:solidFill>
            </a:endParaRPr>
          </a:p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(общий вид)</a:t>
            </a:r>
          </a:p>
        </p:txBody>
      </p:sp>
      <p:pic>
        <p:nvPicPr>
          <p:cNvPr id="2356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938" y="1806575"/>
            <a:ext cx="7292975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458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0" b="3067"/>
          <a:stretch>
            <a:fillRect/>
          </a:stretch>
        </p:blipFill>
        <p:spPr bwMode="auto">
          <a:xfrm>
            <a:off x="0" y="1433513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14"/>
          <a:stretch>
            <a:fillRect/>
          </a:stretch>
        </p:blipFill>
        <p:spPr bwMode="auto">
          <a:xfrm>
            <a:off x="0" y="0"/>
            <a:ext cx="9906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A8F6B278-6537-4183-A2C3-5878E93FA13C}" type="slidenum">
              <a:rPr lang="ru-RU" altLang="ru-RU" sz="1600" b="1">
                <a:solidFill>
                  <a:schemeClr val="bg1"/>
                </a:solidFill>
              </a:rPr>
              <a:pPr/>
              <a:t>23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24584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9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86" name="Прямоугольник 10"/>
          <p:cNvSpPr>
            <a:spLocks noChangeArrowheads="1"/>
          </p:cNvSpPr>
          <p:nvPr/>
        </p:nvSpPr>
        <p:spPr bwMode="auto">
          <a:xfrm>
            <a:off x="184150" y="2179638"/>
            <a:ext cx="24257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Проект второй очереди строительства Центрального городского парка им. Князя Михаила Воротынского</a:t>
            </a:r>
          </a:p>
          <a:p>
            <a:pPr algn="ctr"/>
            <a:endParaRPr lang="ru-RU" altLang="ru-RU" sz="2000" b="1">
              <a:solidFill>
                <a:schemeClr val="bg1"/>
              </a:solidFill>
            </a:endParaRPr>
          </a:p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(площадь)</a:t>
            </a:r>
          </a:p>
        </p:txBody>
      </p:sp>
      <p:pic>
        <p:nvPicPr>
          <p:cNvPr id="24587" name="Picture 2" descr="F:\ОТЧЕТ__за 2019\отчет главы за 2019\Безымянны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1770063"/>
            <a:ext cx="7215187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560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0" b="3067"/>
          <a:stretch>
            <a:fillRect/>
          </a:stretch>
        </p:blipFill>
        <p:spPr bwMode="auto">
          <a:xfrm>
            <a:off x="0" y="1403350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14"/>
          <a:stretch>
            <a:fillRect/>
          </a:stretch>
        </p:blipFill>
        <p:spPr bwMode="auto">
          <a:xfrm>
            <a:off x="-4763" y="1588"/>
            <a:ext cx="99012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F9D77517-2DB4-425F-9F71-295244C000E0}" type="slidenum">
              <a:rPr lang="ru-RU" altLang="ru-RU" sz="1600" b="1">
                <a:solidFill>
                  <a:schemeClr val="bg1"/>
                </a:solidFill>
              </a:rPr>
              <a:pPr/>
              <a:t>24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25608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9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10" name="Прямоугольник 9"/>
          <p:cNvSpPr>
            <a:spLocks noChangeArrowheads="1"/>
          </p:cNvSpPr>
          <p:nvPr/>
        </p:nvSpPr>
        <p:spPr bwMode="auto">
          <a:xfrm>
            <a:off x="-39688" y="2179638"/>
            <a:ext cx="2425701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Проект Центрального городского парка им. Князя Михаила Воротынского</a:t>
            </a:r>
          </a:p>
          <a:p>
            <a:pPr algn="ctr"/>
            <a:endParaRPr lang="ru-RU" altLang="ru-RU" sz="2000" b="1">
              <a:solidFill>
                <a:schemeClr val="bg1"/>
              </a:solidFill>
            </a:endParaRPr>
          </a:p>
          <a:p>
            <a:pPr algn="ctr"/>
            <a:r>
              <a:rPr lang="ru-RU" altLang="ru-RU" sz="1600" b="1">
                <a:solidFill>
                  <a:schemeClr val="bg1"/>
                </a:solidFill>
              </a:rPr>
              <a:t>(вид на площадь для мероприятий)</a:t>
            </a:r>
          </a:p>
        </p:txBody>
      </p:sp>
      <p:pic>
        <p:nvPicPr>
          <p:cNvPr id="256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2028825"/>
            <a:ext cx="7510463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300" y="796925"/>
            <a:ext cx="7313613" cy="407988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19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ru-RU" sz="19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6388" y="912813"/>
            <a:ext cx="6845300" cy="527050"/>
          </a:xfrm>
        </p:spPr>
        <p:txBody>
          <a:bodyPr rtlCol="0">
            <a:noAutofit/>
          </a:bodyPr>
          <a:lstStyle/>
          <a:p>
            <a:pPr algn="ctr">
              <a:defRPr/>
            </a:pPr>
            <a:endParaRPr lang="ru-RU" sz="2275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4251325"/>
            <a:ext cx="1762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3632200"/>
            <a:ext cx="9683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2411413"/>
            <a:ext cx="50958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5357813"/>
            <a:ext cx="2921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Рисунок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913" y="3487738"/>
            <a:ext cx="300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Рисунок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49675"/>
            <a:ext cx="508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4" descr="https://admmaloyaroslavec.ru/sites/default/files/ppmi_kaluzhskoy_oblasti_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912813"/>
            <a:ext cx="930275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65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0" b="3067"/>
          <a:stretch>
            <a:fillRect/>
          </a:stretch>
        </p:blipFill>
        <p:spPr bwMode="auto">
          <a:xfrm>
            <a:off x="-4763" y="1403350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14"/>
          <a:stretch>
            <a:fillRect/>
          </a:stretch>
        </p:blipFill>
        <p:spPr bwMode="auto">
          <a:xfrm>
            <a:off x="0" y="0"/>
            <a:ext cx="9906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5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4B25D02D-43A8-4997-B494-5F6749528B47}" type="slidenum">
              <a:rPr lang="ru-RU" altLang="ru-RU" sz="1600" b="1">
                <a:solidFill>
                  <a:schemeClr val="bg1"/>
                </a:solidFill>
              </a:rPr>
              <a:pPr/>
              <a:t>26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27656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10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8" name="Picture 11" descr="перспекти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5597525"/>
            <a:ext cx="272573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Rectangle 3"/>
          <p:cNvSpPr>
            <a:spLocks noChangeArrowheads="1"/>
          </p:cNvSpPr>
          <p:nvPr/>
        </p:nvSpPr>
        <p:spPr bwMode="auto">
          <a:xfrm rot="5400000" flipV="1">
            <a:off x="4817270" y="-1858169"/>
            <a:ext cx="144462" cy="8569325"/>
          </a:xfrm>
          <a:prstGeom prst="rect">
            <a:avLst/>
          </a:prstGeom>
          <a:gradFill rotWithShape="0">
            <a:gsLst>
              <a:gs pos="0">
                <a:srgbClr val="7DF973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27660" name="Rectangle 16"/>
          <p:cNvSpPr>
            <a:spLocks noChangeArrowheads="1"/>
          </p:cNvSpPr>
          <p:nvPr/>
        </p:nvSpPr>
        <p:spPr bwMode="auto">
          <a:xfrm>
            <a:off x="169863" y="5054600"/>
            <a:ext cx="5000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Выделение средств из областного бюджета, </a:t>
            </a:r>
          </a:p>
          <a:p>
            <a:r>
              <a:rPr lang="ru-RU" altLang="ru-RU" sz="1600" b="1">
                <a:solidFill>
                  <a:schemeClr val="bg1"/>
                </a:solidFill>
              </a:rPr>
              <a:t>в случае положительного решения</a:t>
            </a:r>
          </a:p>
        </p:txBody>
      </p:sp>
      <p:sp>
        <p:nvSpPr>
          <p:cNvPr id="27661" name="Rectangle 21"/>
          <p:cNvSpPr>
            <a:spLocks noChangeArrowheads="1"/>
          </p:cNvSpPr>
          <p:nvPr/>
        </p:nvSpPr>
        <p:spPr bwMode="auto">
          <a:xfrm>
            <a:off x="0" y="1360488"/>
            <a:ext cx="9024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800">
                <a:solidFill>
                  <a:schemeClr val="bg1"/>
                </a:solidFill>
              </a:rPr>
              <a:t>Инициативное бюджетирование - </a:t>
            </a:r>
            <a:r>
              <a:rPr lang="ru-RU" altLang="ru-RU">
                <a:solidFill>
                  <a:schemeClr val="bg1"/>
                </a:solidFill>
              </a:rPr>
              <a:t>возможность сделать то место, где живешь, лучше</a:t>
            </a:r>
          </a:p>
        </p:txBody>
      </p:sp>
      <p:sp>
        <p:nvSpPr>
          <p:cNvPr id="27662" name="Прямоугольник 10"/>
          <p:cNvSpPr>
            <a:spLocks noChangeArrowheads="1"/>
          </p:cNvSpPr>
          <p:nvPr/>
        </p:nvSpPr>
        <p:spPr bwMode="auto">
          <a:xfrm>
            <a:off x="269875" y="4071938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2000" b="1" u="sng">
                <a:solidFill>
                  <a:srgbClr val="FF0000"/>
                </a:solidFill>
              </a:rPr>
              <a:t>ЧТО НУЖНО?</a:t>
            </a:r>
            <a:endParaRPr lang="ru-RU" altLang="ru-RU" sz="2000" u="sng">
              <a:solidFill>
                <a:srgbClr val="FF0000"/>
              </a:solidFill>
            </a:endParaRPr>
          </a:p>
        </p:txBody>
      </p:sp>
      <p:sp>
        <p:nvSpPr>
          <p:cNvPr id="27663" name="Прямоугольник 14"/>
          <p:cNvSpPr>
            <a:spLocks noChangeArrowheads="1"/>
          </p:cNvSpPr>
          <p:nvPr/>
        </p:nvSpPr>
        <p:spPr bwMode="auto">
          <a:xfrm>
            <a:off x="5094288" y="4605338"/>
            <a:ext cx="4402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b="1">
                <a:solidFill>
                  <a:schemeClr val="bg1"/>
                </a:solidFill>
              </a:rPr>
              <a:t>Оформление и подача документов</a:t>
            </a:r>
          </a:p>
        </p:txBody>
      </p:sp>
      <p:sp>
        <p:nvSpPr>
          <p:cNvPr id="27664" name="Прямоугольник 15"/>
          <p:cNvSpPr>
            <a:spLocks noChangeArrowheads="1"/>
          </p:cNvSpPr>
          <p:nvPr/>
        </p:nvSpPr>
        <p:spPr bwMode="auto">
          <a:xfrm>
            <a:off x="1666875" y="2603500"/>
            <a:ext cx="1889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4800" b="1">
                <a:solidFill>
                  <a:schemeClr val="bg1"/>
                </a:solidFill>
              </a:rPr>
              <a:t>95% </a:t>
            </a:r>
          </a:p>
        </p:txBody>
      </p:sp>
      <p:sp>
        <p:nvSpPr>
          <p:cNvPr id="27665" name="Прямоугольник 16"/>
          <p:cNvSpPr>
            <a:spLocks noChangeArrowheads="1"/>
          </p:cNvSpPr>
          <p:nvPr/>
        </p:nvSpPr>
        <p:spPr bwMode="auto">
          <a:xfrm>
            <a:off x="4167188" y="2592388"/>
            <a:ext cx="1357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4800" b="1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27666" name="Прямоугольник 18"/>
          <p:cNvSpPr>
            <a:spLocks noChangeArrowheads="1"/>
          </p:cNvSpPr>
          <p:nvPr/>
        </p:nvSpPr>
        <p:spPr bwMode="auto">
          <a:xfrm>
            <a:off x="1047750" y="3405188"/>
            <a:ext cx="2554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>
                <a:solidFill>
                  <a:schemeClr val="bg1"/>
                </a:solidFill>
              </a:rPr>
              <a:t>Средства областного бюджета</a:t>
            </a:r>
          </a:p>
        </p:txBody>
      </p:sp>
      <p:sp>
        <p:nvSpPr>
          <p:cNvPr id="27667" name="Прямоугольник 19"/>
          <p:cNvSpPr>
            <a:spLocks noChangeArrowheads="1"/>
          </p:cNvSpPr>
          <p:nvPr/>
        </p:nvSpPr>
        <p:spPr bwMode="auto">
          <a:xfrm>
            <a:off x="3992563" y="3509963"/>
            <a:ext cx="233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>
                <a:solidFill>
                  <a:schemeClr val="bg1"/>
                </a:solidFill>
              </a:rPr>
              <a:t>Участие граждан</a:t>
            </a:r>
          </a:p>
        </p:txBody>
      </p:sp>
      <p:sp>
        <p:nvSpPr>
          <p:cNvPr id="27668" name="Прямоугольник 20"/>
          <p:cNvSpPr>
            <a:spLocks noChangeArrowheads="1"/>
          </p:cNvSpPr>
          <p:nvPr/>
        </p:nvSpPr>
        <p:spPr bwMode="auto">
          <a:xfrm>
            <a:off x="1482725" y="4605338"/>
            <a:ext cx="301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b="1">
                <a:solidFill>
                  <a:schemeClr val="bg1"/>
                </a:solidFill>
              </a:rPr>
              <a:t>Инициатива граждан</a:t>
            </a:r>
          </a:p>
        </p:txBody>
      </p:sp>
      <p:sp>
        <p:nvSpPr>
          <p:cNvPr id="25" name="Стрелка вправо 21"/>
          <p:cNvSpPr/>
          <p:nvPr/>
        </p:nvSpPr>
        <p:spPr>
          <a:xfrm>
            <a:off x="4451350" y="4676775"/>
            <a:ext cx="549275" cy="26987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670" name="Прямоугольник 22"/>
          <p:cNvSpPr>
            <a:spLocks noChangeArrowheads="1"/>
          </p:cNvSpPr>
          <p:nvPr/>
        </p:nvSpPr>
        <p:spPr bwMode="auto">
          <a:xfrm>
            <a:off x="5462588" y="5043488"/>
            <a:ext cx="403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Сбор средств населения на софинансирование проекта</a:t>
            </a:r>
          </a:p>
        </p:txBody>
      </p:sp>
      <p:sp>
        <p:nvSpPr>
          <p:cNvPr id="27671" name="Прямоугольник 23"/>
          <p:cNvSpPr>
            <a:spLocks noChangeArrowheads="1"/>
          </p:cNvSpPr>
          <p:nvPr/>
        </p:nvSpPr>
        <p:spPr bwMode="auto">
          <a:xfrm>
            <a:off x="3424238" y="2714625"/>
            <a:ext cx="6429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40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7672" name="Прямоугольник 24"/>
          <p:cNvSpPr>
            <a:spLocks noChangeArrowheads="1"/>
          </p:cNvSpPr>
          <p:nvPr/>
        </p:nvSpPr>
        <p:spPr bwMode="auto">
          <a:xfrm>
            <a:off x="5334000" y="2714625"/>
            <a:ext cx="604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4000" b="1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7673" name="Прямоугольник 25"/>
          <p:cNvSpPr>
            <a:spLocks noChangeArrowheads="1"/>
          </p:cNvSpPr>
          <p:nvPr/>
        </p:nvSpPr>
        <p:spPr bwMode="auto">
          <a:xfrm>
            <a:off x="5899150" y="2643188"/>
            <a:ext cx="2754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chemeClr val="bg1"/>
                </a:solidFill>
              </a:rPr>
              <a:t>Реализация проекта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867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0" b="3067"/>
          <a:stretch>
            <a:fillRect/>
          </a:stretch>
        </p:blipFill>
        <p:spPr bwMode="auto">
          <a:xfrm>
            <a:off x="-4763" y="1403350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14"/>
          <a:stretch>
            <a:fillRect/>
          </a:stretch>
        </p:blipFill>
        <p:spPr bwMode="auto">
          <a:xfrm>
            <a:off x="0" y="0"/>
            <a:ext cx="9906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E022AD15-A777-4C0E-96C5-40367E649C47}" type="slidenum">
              <a:rPr lang="ru-RU" altLang="ru-RU" sz="1600" b="1">
                <a:solidFill>
                  <a:schemeClr val="bg1"/>
                </a:solidFill>
              </a:rPr>
              <a:pPr/>
              <a:t>27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28680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10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82" name="Picture 2" descr="F:\ОТЧЕТ__за 2019\отчет главы за 2019\ПРОЕКТ_ул. Центральная\Ситуация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4202113"/>
            <a:ext cx="483235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3" descr="F:\ОТЧЕТ__за 2019\отчет главы за 2019\ПРОЕКТ_ул. Центральная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430338"/>
            <a:ext cx="4943475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4" descr="F:\ОТЧЕТ__за 2019\отчет главы за 2019\ПРОЕКТ_ул. Центральная\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1433513"/>
            <a:ext cx="3878262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5" descr="F:\ОТЧЕТ__за 2019\отчет главы за 2019\ПРОЕКТ_ул. Центральная\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762500"/>
            <a:ext cx="2709862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4" descr="https://admmaloyaroslavec.ru/sites/default/files/ppmi_kaluzhskoy_oblasti_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5446713"/>
            <a:ext cx="1944688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TextBox 16"/>
          <p:cNvSpPr txBox="1">
            <a:spLocks noChangeArrowheads="1"/>
          </p:cNvSpPr>
          <p:nvPr/>
        </p:nvSpPr>
        <p:spPr bwMode="auto">
          <a:xfrm>
            <a:off x="3530600" y="5564188"/>
            <a:ext cx="13922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900" b="1"/>
              <a:t>2021 г.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970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0" b="3067"/>
          <a:stretch>
            <a:fillRect/>
          </a:stretch>
        </p:blipFill>
        <p:spPr bwMode="auto">
          <a:xfrm>
            <a:off x="-4763" y="1403350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14"/>
          <a:stretch>
            <a:fillRect/>
          </a:stretch>
        </p:blipFill>
        <p:spPr bwMode="auto">
          <a:xfrm>
            <a:off x="0" y="0"/>
            <a:ext cx="9906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3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0A80624A-0392-4B24-AA06-19F194D54150}" type="slidenum">
              <a:rPr lang="ru-RU" altLang="ru-RU" sz="1600" b="1">
                <a:solidFill>
                  <a:schemeClr val="bg1"/>
                </a:solidFill>
              </a:rPr>
              <a:pPr/>
              <a:t>28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29704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10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503363"/>
            <a:ext cx="49926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3" descr="F:\ОТЧЕТ__за 2019\отчет главы за 2019\СКВЕР ГАГАРИНА\Mig17_Photo -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503363"/>
            <a:ext cx="4475162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4" descr="https://admmaloyaroslavec.ru/sites/default/files/ppmi_kaluzhskoy_oblasti_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4959350"/>
            <a:ext cx="3813175" cy="1881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9" name="TextBox 13"/>
          <p:cNvSpPr txBox="1">
            <a:spLocks noChangeArrowheads="1"/>
          </p:cNvSpPr>
          <p:nvPr/>
        </p:nvSpPr>
        <p:spPr bwMode="auto">
          <a:xfrm>
            <a:off x="7835900" y="5353050"/>
            <a:ext cx="12160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900" b="1"/>
              <a:t>2020 г.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2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0" b="3067"/>
          <a:stretch>
            <a:fillRect/>
          </a:stretch>
        </p:blipFill>
        <p:spPr bwMode="auto">
          <a:xfrm>
            <a:off x="4763" y="1403350"/>
            <a:ext cx="9910762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14"/>
          <a:stretch>
            <a:fillRect/>
          </a:stretch>
        </p:blipFill>
        <p:spPr bwMode="auto">
          <a:xfrm>
            <a:off x="0" y="0"/>
            <a:ext cx="9906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7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17110DD0-4FE1-4C4A-A241-EFC2F25F91B2}" type="slidenum">
              <a:rPr lang="ru-RU" altLang="ru-RU" sz="1600" b="1">
                <a:solidFill>
                  <a:schemeClr val="bg1"/>
                </a:solidFill>
              </a:rPr>
              <a:pPr/>
              <a:t>29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30728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10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30" name="Picture 2" descr="F:\ОТЧЕТ__за 2019\отчет главы за 2019\СКВЕР ГАГАРИНА\Без назван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447800"/>
            <a:ext cx="96186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0" b="3067"/>
          <a:stretch>
            <a:fillRect/>
          </a:stretch>
        </p:blipFill>
        <p:spPr bwMode="auto">
          <a:xfrm>
            <a:off x="0" y="1357313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514"/>
          <a:stretch>
            <a:fillRect/>
          </a:stretch>
        </p:blipFill>
        <p:spPr bwMode="auto">
          <a:xfrm>
            <a:off x="0" y="4763"/>
            <a:ext cx="99060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08ED7E07-25A1-4132-9E70-0010C0079E24}" type="slidenum">
              <a:rPr lang="ru-RU" altLang="ru-RU" sz="1600" b="1">
                <a:solidFill>
                  <a:schemeClr val="bg1"/>
                </a:solidFill>
              </a:rPr>
              <a:pPr/>
              <a:t>3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7363" y="4346575"/>
            <a:ext cx="430053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altLang="ru-RU" sz="1050" dirty="0"/>
          </a:p>
        </p:txBody>
      </p:sp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45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201" name="Заголовок 1"/>
          <p:cNvSpPr>
            <a:spLocks noGrp="1"/>
          </p:cNvSpPr>
          <p:nvPr>
            <p:ph type="title"/>
          </p:nvPr>
        </p:nvSpPr>
        <p:spPr>
          <a:xfrm>
            <a:off x="3062288" y="1339850"/>
            <a:ext cx="6880225" cy="642938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Призыв граждан в Российскую армию</a:t>
            </a:r>
          </a:p>
        </p:txBody>
      </p:sp>
      <p:pic>
        <p:nvPicPr>
          <p:cNvPr id="8202" name="Рисунок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938" y="4008438"/>
            <a:ext cx="4148137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Рисунок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6838" y="2184400"/>
            <a:ext cx="282733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Рисунок 1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938" y="1906588"/>
            <a:ext cx="4103687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Рисунок 1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63" y="1784350"/>
            <a:ext cx="30226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Рисунок 1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975" y="3565525"/>
            <a:ext cx="3860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174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0" b="3067"/>
          <a:stretch>
            <a:fillRect/>
          </a:stretch>
        </p:blipFill>
        <p:spPr bwMode="auto">
          <a:xfrm>
            <a:off x="-4763" y="1403350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14"/>
          <a:stretch>
            <a:fillRect/>
          </a:stretch>
        </p:blipFill>
        <p:spPr bwMode="auto">
          <a:xfrm>
            <a:off x="0" y="0"/>
            <a:ext cx="9906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D9259AB1-1B29-4CE3-9E6B-DF1621870C07}" type="slidenum">
              <a:rPr lang="ru-RU" altLang="ru-RU" sz="1600" b="1">
                <a:solidFill>
                  <a:schemeClr val="bg1"/>
                </a:solidFill>
              </a:rPr>
              <a:pPr/>
              <a:t>30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31752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9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122863" y="3921125"/>
            <a:ext cx="4783137" cy="126047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ВМЕСТЕ </a:t>
            </a:r>
            <a:b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мы сделаем </a:t>
            </a:r>
            <a:b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наш поселок ещё лучше! </a:t>
            </a:r>
            <a:r>
              <a:rPr lang="ru-RU" alt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55" name="Rectangle 3"/>
          <p:cNvSpPr txBox="1">
            <a:spLocks/>
          </p:cNvSpPr>
          <p:nvPr/>
        </p:nvSpPr>
        <p:spPr bwMode="auto">
          <a:xfrm>
            <a:off x="222250" y="1530350"/>
            <a:ext cx="71151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265113" indent="-265113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Arial" pitchFamily="34" charset="0"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Для решения проблем нужны </a:t>
            </a:r>
          </a:p>
          <a:p>
            <a:pPr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Arial" pitchFamily="34" charset="0"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консолидация и конструктивный диалог!</a:t>
            </a:r>
          </a:p>
        </p:txBody>
      </p:sp>
      <p:pic>
        <p:nvPicPr>
          <p:cNvPr id="31756" name="Picture 5" descr="человечки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2605088"/>
            <a:ext cx="2833687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6" descr="челочек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5865813"/>
            <a:ext cx="19399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7"/>
          <a:stretch>
            <a:fillRect/>
          </a:stretch>
        </p:blipFill>
        <p:spPr bwMode="auto">
          <a:xfrm>
            <a:off x="0" y="0"/>
            <a:ext cx="9906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2374900" y="3128963"/>
            <a:ext cx="50736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4800" b="1">
                <a:solidFill>
                  <a:schemeClr val="bg1"/>
                </a:solidFill>
              </a:rPr>
              <a:t>СПАСИБО </a:t>
            </a:r>
            <a:br>
              <a:rPr lang="ru-RU" altLang="ru-RU" sz="4800" b="1">
                <a:solidFill>
                  <a:schemeClr val="bg1"/>
                </a:solidFill>
              </a:rPr>
            </a:br>
            <a:r>
              <a:rPr lang="ru-RU" altLang="ru-RU" sz="4800" b="1">
                <a:solidFill>
                  <a:schemeClr val="bg1"/>
                </a:solidFill>
              </a:rPr>
              <a:t>ЗА ВНИМАНИЕ!</a:t>
            </a:r>
            <a:endParaRPr lang="ru-RU" altLang="ru-RU" sz="2800" b="1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24000"/>
            <a:ext cx="9906000" cy="755650"/>
          </a:xfrm>
          <a:prstGeom prst="rect">
            <a:avLst/>
          </a:prstGeom>
          <a:solidFill>
            <a:srgbClr val="0070C0">
              <a:alpha val="8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88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374900" y="2825750"/>
            <a:ext cx="5073650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4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30"/>
          <a:stretch>
            <a:fillRect/>
          </a:stretch>
        </p:blipFill>
        <p:spPr bwMode="auto">
          <a:xfrm flipH="1">
            <a:off x="-6350" y="385763"/>
            <a:ext cx="166846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30"/>
          <a:stretch>
            <a:fillRect/>
          </a:stretch>
        </p:blipFill>
        <p:spPr bwMode="auto">
          <a:xfrm flipH="1">
            <a:off x="8188325" y="3417888"/>
            <a:ext cx="1717675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374900" y="5221288"/>
            <a:ext cx="5073650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7" name="Диаграмм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5467350"/>
            <a:ext cx="22177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591" y="165588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0" b="3067"/>
          <a:stretch>
            <a:fillRect/>
          </a:stretch>
        </p:blipFill>
        <p:spPr bwMode="auto">
          <a:xfrm>
            <a:off x="0" y="1666875"/>
            <a:ext cx="99060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906000" cy="1690688"/>
          </a:xfrm>
          <a:prstGeom prst="rect">
            <a:avLst/>
          </a:prstGeom>
          <a:solidFill>
            <a:srgbClr val="0070C0">
              <a:alpha val="8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88" dirty="0"/>
          </a:p>
        </p:txBody>
      </p:sp>
      <p:pic>
        <p:nvPicPr>
          <p:cNvPr id="33796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30"/>
          <a:stretch>
            <a:fillRect/>
          </a:stretch>
        </p:blipFill>
        <p:spPr bwMode="auto">
          <a:xfrm flipH="1">
            <a:off x="-15875" y="15875"/>
            <a:ext cx="166846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736600"/>
            <a:ext cx="26558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Рисунок 4" descr="C:\Users\user\AppData\Local\Temp\Существующее положение сквер Победы (общий вид)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70366" r="9846" b="15820"/>
          <a:stretch>
            <a:fillRect/>
          </a:stretch>
        </p:blipFill>
        <p:spPr bwMode="auto">
          <a:xfrm>
            <a:off x="0" y="5980113"/>
            <a:ext cx="9906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970588"/>
            <a:ext cx="9906000" cy="909637"/>
          </a:xfrm>
          <a:prstGeom prst="rect">
            <a:avLst/>
          </a:prstGeom>
          <a:solidFill>
            <a:srgbClr val="0372ED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043" y="153952"/>
            <a:ext cx="1668463" cy="2083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801" name="TextBox 1"/>
          <p:cNvSpPr txBox="1">
            <a:spLocks noChangeArrowheads="1"/>
          </p:cNvSpPr>
          <p:nvPr/>
        </p:nvSpPr>
        <p:spPr bwMode="auto">
          <a:xfrm>
            <a:off x="862013" y="1668463"/>
            <a:ext cx="80264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4000" b="1">
                <a:solidFill>
                  <a:schemeClr val="bg1"/>
                </a:solidFill>
              </a:rPr>
              <a:t>ОТЧЕТ</a:t>
            </a:r>
            <a:r>
              <a:rPr lang="ru-RU" altLang="ru-RU" sz="3200" b="1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altLang="ru-RU" sz="3200" b="1">
                <a:solidFill>
                  <a:schemeClr val="bg1"/>
                </a:solidFill>
              </a:rPr>
              <a:t>и.о. главы администрации городского поселения</a:t>
            </a:r>
          </a:p>
          <a:p>
            <a:pPr algn="ctr"/>
            <a:r>
              <a:rPr lang="ru-RU" altLang="ru-RU" sz="3200" b="1">
                <a:solidFill>
                  <a:schemeClr val="bg1"/>
                </a:solidFill>
              </a:rPr>
              <a:t>«Поселок Воротынск» </a:t>
            </a:r>
          </a:p>
          <a:p>
            <a:pPr algn="ctr"/>
            <a:endParaRPr lang="ru-RU" altLang="ru-RU" sz="1600" b="1">
              <a:solidFill>
                <a:schemeClr val="bg1"/>
              </a:solidFill>
            </a:endParaRPr>
          </a:p>
          <a:p>
            <a:pPr algn="ctr"/>
            <a:r>
              <a:rPr lang="ru-RU" altLang="ru-RU" sz="3200" b="1">
                <a:solidFill>
                  <a:schemeClr val="bg1"/>
                </a:solidFill>
              </a:rPr>
              <a:t>Шакуры Андрея Николаевича </a:t>
            </a:r>
            <a:br>
              <a:rPr lang="ru-RU" altLang="ru-RU" sz="3200" b="1">
                <a:solidFill>
                  <a:schemeClr val="bg1"/>
                </a:solidFill>
              </a:rPr>
            </a:br>
            <a:r>
              <a:rPr lang="ru-RU" altLang="ru-RU" sz="3200" b="1">
                <a:solidFill>
                  <a:schemeClr val="bg1"/>
                </a:solidFill>
              </a:rPr>
              <a:t>о результатах работы за </a:t>
            </a:r>
            <a:r>
              <a:rPr lang="ru-RU" altLang="ru-RU" sz="4000" b="1">
                <a:solidFill>
                  <a:schemeClr val="bg1"/>
                </a:solidFill>
              </a:rPr>
              <a:t>2019</a:t>
            </a:r>
            <a:r>
              <a:rPr lang="ru-RU" altLang="ru-RU" sz="3200" b="1">
                <a:solidFill>
                  <a:schemeClr val="bg1"/>
                </a:solidFill>
              </a:rPr>
              <a:t> год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0" b="3067"/>
          <a:stretch>
            <a:fillRect/>
          </a:stretch>
        </p:blipFill>
        <p:spPr bwMode="auto">
          <a:xfrm>
            <a:off x="0" y="1403350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514"/>
          <a:stretch>
            <a:fillRect/>
          </a:stretch>
        </p:blipFill>
        <p:spPr bwMode="auto">
          <a:xfrm>
            <a:off x="0" y="11113"/>
            <a:ext cx="99060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1671994F-C7D7-4983-9ADC-C40A993C6757}" type="slidenum">
              <a:rPr lang="ru-RU" altLang="ru-RU" sz="1600" b="1">
                <a:solidFill>
                  <a:schemeClr val="bg1"/>
                </a:solidFill>
              </a:rPr>
              <a:pPr/>
              <a:t>4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363" y="4346575"/>
            <a:ext cx="430053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altLang="ru-RU" sz="1050" dirty="0"/>
          </a:p>
        </p:txBody>
      </p:sp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9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5" name="Рисунок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862"/>
          <a:stretch>
            <a:fillRect/>
          </a:stretch>
        </p:blipFill>
        <p:spPr bwMode="auto">
          <a:xfrm>
            <a:off x="6769100" y="5854700"/>
            <a:ext cx="3159125" cy="1003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19050" y="1649413"/>
            <a:ext cx="6091238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4800" b="1" dirty="0">
                <a:solidFill>
                  <a:schemeClr val="bg1"/>
                </a:solidFill>
                <a:ea typeface="+mj-ea"/>
              </a:rPr>
              <a:t>73</a:t>
            </a:r>
            <a:r>
              <a:rPr lang="ru-RU" sz="5000" b="1" dirty="0">
                <a:solidFill>
                  <a:schemeClr val="bg1"/>
                </a:solidFill>
                <a:ea typeface="+mj-ea"/>
              </a:rPr>
              <a:t> </a:t>
            </a:r>
            <a:r>
              <a:rPr lang="ru-RU" b="1" dirty="0">
                <a:solidFill>
                  <a:schemeClr val="bg1"/>
                </a:solidFill>
                <a:ea typeface="+mj-ea"/>
              </a:rPr>
              <a:t>– предприятия стационарной торговли:</a:t>
            </a:r>
            <a:endParaRPr lang="ru-RU" sz="20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11113" y="3375025"/>
            <a:ext cx="6399212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4800" b="1" dirty="0">
                <a:solidFill>
                  <a:schemeClr val="bg1"/>
                </a:solidFill>
                <a:ea typeface="+mj-ea"/>
              </a:rPr>
              <a:t>36</a:t>
            </a:r>
            <a:r>
              <a:rPr lang="ru-RU" sz="5000" b="1" dirty="0">
                <a:solidFill>
                  <a:schemeClr val="bg1"/>
                </a:solidFill>
                <a:ea typeface="+mj-ea"/>
              </a:rPr>
              <a:t> </a:t>
            </a:r>
            <a:r>
              <a:rPr lang="ru-RU" b="1" dirty="0">
                <a:solidFill>
                  <a:schemeClr val="bg1"/>
                </a:solidFill>
                <a:ea typeface="+mj-ea"/>
              </a:rPr>
              <a:t>– предприятий нестационарной торговли:</a:t>
            </a:r>
            <a:endParaRPr lang="ru-RU" sz="20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6554788" y="2262188"/>
            <a:ext cx="290353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5000" b="1" dirty="0">
                <a:solidFill>
                  <a:schemeClr val="bg1"/>
                </a:solidFill>
                <a:ea typeface="+mj-ea"/>
              </a:rPr>
              <a:t>8 </a:t>
            </a:r>
            <a:r>
              <a:rPr lang="ru-RU" b="1" dirty="0">
                <a:solidFill>
                  <a:schemeClr val="bg1"/>
                </a:solidFill>
                <a:ea typeface="+mj-ea"/>
              </a:rPr>
              <a:t>– объектов федеральной торговых сетей</a:t>
            </a:r>
            <a:endParaRPr lang="ru-RU" sz="20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-379413" y="5027613"/>
            <a:ext cx="76946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5000" b="1" dirty="0">
                <a:solidFill>
                  <a:schemeClr val="bg1"/>
                </a:solidFill>
                <a:ea typeface="+mj-ea"/>
              </a:rPr>
              <a:t>15 </a:t>
            </a:r>
            <a:r>
              <a:rPr lang="ru-RU" b="1" dirty="0">
                <a:solidFill>
                  <a:schemeClr val="bg1"/>
                </a:solidFill>
                <a:ea typeface="+mj-ea"/>
              </a:rPr>
              <a:t>– предприятий, оказывающих платные услуги</a:t>
            </a:r>
            <a:endParaRPr lang="ru-RU" sz="20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6546850" y="4419600"/>
            <a:ext cx="33051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5000" b="1" dirty="0">
                <a:solidFill>
                  <a:schemeClr val="bg1"/>
                </a:solidFill>
                <a:ea typeface="+mj-ea"/>
              </a:rPr>
              <a:t>5 </a:t>
            </a:r>
            <a:r>
              <a:rPr lang="ru-RU" b="1" dirty="0">
                <a:solidFill>
                  <a:schemeClr val="bg1"/>
                </a:solidFill>
                <a:ea typeface="+mj-ea"/>
              </a:rPr>
              <a:t>– предприятий общественного питания</a:t>
            </a:r>
            <a:endParaRPr lang="ru-RU" sz="20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850900" y="2311400"/>
            <a:ext cx="4824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bg1"/>
                </a:solidFill>
                <a:ea typeface="+mj-ea"/>
              </a:rPr>
              <a:t>22 – </a:t>
            </a:r>
            <a:r>
              <a:rPr lang="ru-RU" sz="2000" b="1" i="1" dirty="0">
                <a:solidFill>
                  <a:schemeClr val="bg1"/>
                </a:solidFill>
                <a:ea typeface="+mj-ea"/>
              </a:rPr>
              <a:t>продовольственных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1068388" y="2676525"/>
            <a:ext cx="47196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bg1"/>
                </a:solidFill>
                <a:ea typeface="+mj-ea"/>
              </a:rPr>
              <a:t>44 – </a:t>
            </a:r>
            <a:r>
              <a:rPr lang="ru-RU" sz="2000" b="1" i="1" dirty="0">
                <a:solidFill>
                  <a:schemeClr val="bg1"/>
                </a:solidFill>
                <a:ea typeface="+mj-ea"/>
              </a:rPr>
              <a:t>непродовольственных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1471613" y="2989263"/>
            <a:ext cx="26431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bg1"/>
                </a:solidFill>
                <a:ea typeface="+mj-ea"/>
              </a:rPr>
              <a:t>7 – </a:t>
            </a:r>
            <a:r>
              <a:rPr lang="ru-RU" sz="2000" b="1" i="1" dirty="0">
                <a:solidFill>
                  <a:schemeClr val="bg1"/>
                </a:solidFill>
                <a:ea typeface="+mj-ea"/>
              </a:rPr>
              <a:t>смешанных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1390650" y="4089400"/>
            <a:ext cx="2641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bg1"/>
                </a:solidFill>
                <a:ea typeface="+mj-ea"/>
              </a:rPr>
              <a:t>13 – </a:t>
            </a:r>
            <a:r>
              <a:rPr lang="ru-RU" sz="2000" b="1" i="1" dirty="0">
                <a:solidFill>
                  <a:schemeClr val="bg1"/>
                </a:solidFill>
                <a:ea typeface="+mj-ea"/>
              </a:rPr>
              <a:t>павильонов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1308100" y="4454525"/>
            <a:ext cx="22828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bg1"/>
                </a:solidFill>
                <a:ea typeface="+mj-ea"/>
              </a:rPr>
              <a:t>20 – </a:t>
            </a:r>
            <a:r>
              <a:rPr lang="ru-RU" sz="2000" b="1" i="1" dirty="0">
                <a:solidFill>
                  <a:schemeClr val="bg1"/>
                </a:solidFill>
                <a:ea typeface="+mj-ea"/>
              </a:rPr>
              <a:t>палаток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1419225" y="4776788"/>
            <a:ext cx="20494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bg1"/>
                </a:solidFill>
                <a:ea typeface="+mj-ea"/>
              </a:rPr>
              <a:t>3 – </a:t>
            </a:r>
            <a:r>
              <a:rPr lang="ru-RU" sz="2000" b="1" i="1" dirty="0">
                <a:solidFill>
                  <a:schemeClr val="bg1"/>
                </a:solidFill>
                <a:ea typeface="+mj-ea"/>
              </a:rPr>
              <a:t>киоска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0" b="3067"/>
          <a:stretch>
            <a:fillRect/>
          </a:stretch>
        </p:blipFill>
        <p:spPr bwMode="auto">
          <a:xfrm>
            <a:off x="0" y="1433513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514"/>
          <a:stretch>
            <a:fillRect/>
          </a:stretch>
        </p:blipFill>
        <p:spPr bwMode="auto">
          <a:xfrm>
            <a:off x="0" y="11113"/>
            <a:ext cx="99060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1AF02695-D0D3-4374-AF78-A769997F3EE0}" type="slidenum">
              <a:rPr lang="ru-RU" altLang="ru-RU" sz="1600" b="1">
                <a:solidFill>
                  <a:schemeClr val="bg1"/>
                </a:solidFill>
              </a:rPr>
              <a:pPr/>
              <a:t>5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1031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11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3" name="Рисунок 42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79"/>
          <a:stretch>
            <a:fillRect/>
          </a:stretch>
        </p:blipFill>
        <p:spPr bwMode="auto">
          <a:xfrm>
            <a:off x="6600825" y="4789488"/>
            <a:ext cx="373856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Заголовок 1"/>
          <p:cNvSpPr txBox="1">
            <a:spLocks/>
          </p:cNvSpPr>
          <p:nvPr/>
        </p:nvSpPr>
        <p:spPr bwMode="auto">
          <a:xfrm>
            <a:off x="1346200" y="1450975"/>
            <a:ext cx="68802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solidFill>
                  <a:schemeClr val="bg1"/>
                </a:solidFill>
              </a:rPr>
              <a:t>Структура доходов бюджета</a:t>
            </a:r>
          </a:p>
        </p:txBody>
      </p:sp>
      <p:graphicFrame>
        <p:nvGraphicFramePr>
          <p:cNvPr id="1026" name="Диаграмма 4"/>
          <p:cNvGraphicFramePr>
            <a:graphicFrameLocks/>
          </p:cNvGraphicFramePr>
          <p:nvPr/>
        </p:nvGraphicFramePr>
        <p:xfrm>
          <a:off x="849313" y="1720850"/>
          <a:ext cx="7902575" cy="411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hart" r:id="rId8" imgW="7907197" imgH="4121253" progId="Excel.Chart.8">
                  <p:embed/>
                </p:oleObj>
              </mc:Choice>
              <mc:Fallback>
                <p:oleObj name="Chart" r:id="rId8" imgW="7907197" imgH="4121253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1720850"/>
                        <a:ext cx="7902575" cy="411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0" b="3067"/>
          <a:stretch>
            <a:fillRect/>
          </a:stretch>
        </p:blipFill>
        <p:spPr bwMode="auto">
          <a:xfrm>
            <a:off x="-9525" y="1428750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514"/>
          <a:stretch>
            <a:fillRect/>
          </a:stretch>
        </p:blipFill>
        <p:spPr bwMode="auto">
          <a:xfrm>
            <a:off x="-6350" y="11113"/>
            <a:ext cx="99123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0F44B900-2233-4DD4-BCD0-218EDB5BCAF2}" type="slidenum">
              <a:rPr lang="ru-RU" altLang="ru-RU" sz="1600" b="1">
                <a:solidFill>
                  <a:schemeClr val="bg1"/>
                </a:solidFill>
              </a:rPr>
              <a:pPr/>
              <a:t>6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363" y="4346575"/>
            <a:ext cx="430053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altLang="ru-RU" sz="1050" dirty="0"/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10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Рисунок 42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79"/>
          <a:stretch>
            <a:fillRect/>
          </a:stretch>
        </p:blipFill>
        <p:spPr bwMode="auto">
          <a:xfrm>
            <a:off x="6357938" y="4746625"/>
            <a:ext cx="373856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Диаграмма 11"/>
          <p:cNvGraphicFramePr>
            <a:graphicFrameLocks/>
          </p:cNvGraphicFramePr>
          <p:nvPr/>
        </p:nvGraphicFramePr>
        <p:xfrm>
          <a:off x="0" y="1943100"/>
          <a:ext cx="9810750" cy="421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hart" r:id="rId8" imgW="9821507" imgH="4224894" progId="Excel.Chart.8">
                  <p:embed/>
                </p:oleObj>
              </mc:Choice>
              <mc:Fallback>
                <p:oleObj name="Chart" r:id="rId8" imgW="9821507" imgH="4224894" progId="Excel.Chart.8">
                  <p:embed/>
                  <p:pic>
                    <p:nvPicPr>
                      <p:cNvPr id="0" name="Диаграмма 1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43100"/>
                        <a:ext cx="9810750" cy="421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Заголовок 1"/>
          <p:cNvSpPr txBox="1">
            <a:spLocks/>
          </p:cNvSpPr>
          <p:nvPr/>
        </p:nvSpPr>
        <p:spPr bwMode="auto">
          <a:xfrm>
            <a:off x="1346200" y="1450975"/>
            <a:ext cx="68802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solidFill>
                  <a:schemeClr val="bg1"/>
                </a:solidFill>
              </a:rPr>
              <a:t>Структура расходов бюджета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0" b="3067"/>
          <a:stretch>
            <a:fillRect/>
          </a:stretch>
        </p:blipFill>
        <p:spPr bwMode="auto">
          <a:xfrm>
            <a:off x="0" y="1433513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514"/>
          <a:stretch>
            <a:fillRect/>
          </a:stretch>
        </p:blipFill>
        <p:spPr bwMode="auto">
          <a:xfrm>
            <a:off x="0" y="11113"/>
            <a:ext cx="99060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CA264CC1-0FC7-4320-8243-3E5C1E1A8492}" type="slidenum">
              <a:rPr lang="ru-RU" altLang="ru-RU" sz="1600" b="1">
                <a:solidFill>
                  <a:schemeClr val="bg1"/>
                </a:solidFill>
              </a:rPr>
              <a:pPr/>
              <a:t>7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363" y="4346575"/>
            <a:ext cx="430053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altLang="ru-RU" sz="1050" dirty="0"/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10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stomShape 3"/>
          <p:cNvSpPr/>
          <p:nvPr/>
        </p:nvSpPr>
        <p:spPr>
          <a:xfrm>
            <a:off x="1160463" y="3328988"/>
            <a:ext cx="3586162" cy="646112"/>
          </a:xfrm>
          <a:prstGeom prst="chevron">
            <a:avLst>
              <a:gd name="adj" fmla="val 29499"/>
            </a:avLst>
          </a:prstGeom>
          <a:gradFill>
            <a:gsLst>
              <a:gs pos="0">
                <a:srgbClr val="95D0FF"/>
              </a:gs>
              <a:gs pos="50000">
                <a:srgbClr val="BEE0FF"/>
              </a:gs>
              <a:gs pos="100000">
                <a:srgbClr val="DEEFFF"/>
              </a:gs>
            </a:gsLst>
            <a:lin ang="0"/>
          </a:gradFill>
          <a:ln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b="1" spc="-120" dirty="0">
                <a:solidFill>
                  <a:srgbClr val="C00000"/>
                </a:solidFill>
                <a:latin typeface="Trebuchet MS"/>
                <a:ea typeface="DejaVu Sans"/>
              </a:rPr>
              <a:t>3 договоров приватизации</a:t>
            </a:r>
            <a:endParaRPr lang="ru-RU" spc="-1" dirty="0">
              <a:latin typeface="Arial"/>
            </a:endParaRPr>
          </a:p>
        </p:txBody>
      </p:sp>
      <p:sp>
        <p:nvSpPr>
          <p:cNvPr id="13" name="CustomShape 4"/>
          <p:cNvSpPr/>
          <p:nvPr/>
        </p:nvSpPr>
        <p:spPr>
          <a:xfrm>
            <a:off x="5075238" y="3325813"/>
            <a:ext cx="4027487" cy="646112"/>
          </a:xfrm>
          <a:prstGeom prst="chevron">
            <a:avLst>
              <a:gd name="adj" fmla="val 29499"/>
            </a:avLst>
          </a:prstGeom>
          <a:gradFill>
            <a:gsLst>
              <a:gs pos="0">
                <a:srgbClr val="95D0FF"/>
              </a:gs>
              <a:gs pos="50000">
                <a:srgbClr val="BEE0FF"/>
              </a:gs>
              <a:gs pos="100000">
                <a:srgbClr val="DEEFFF"/>
              </a:gs>
            </a:gsLst>
            <a:lin ang="0"/>
          </a:gradFill>
          <a:ln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b="1" spc="-120" dirty="0">
                <a:solidFill>
                  <a:srgbClr val="C00000"/>
                </a:solidFill>
                <a:latin typeface="Trebuchet MS"/>
                <a:ea typeface="DejaVu Sans"/>
              </a:rPr>
              <a:t>8 договоров социального найма</a:t>
            </a:r>
            <a:endParaRPr lang="ru-RU" spc="-1" dirty="0">
              <a:latin typeface="Arial"/>
            </a:endParaRPr>
          </a:p>
        </p:txBody>
      </p:sp>
      <p:sp>
        <p:nvSpPr>
          <p:cNvPr id="15" name="CustomShape 6"/>
          <p:cNvSpPr/>
          <p:nvPr/>
        </p:nvSpPr>
        <p:spPr>
          <a:xfrm>
            <a:off x="1885950" y="4486275"/>
            <a:ext cx="3276600" cy="706438"/>
          </a:xfrm>
          <a:prstGeom prst="chevron">
            <a:avLst>
              <a:gd name="adj" fmla="val 29499"/>
            </a:avLst>
          </a:prstGeom>
          <a:gradFill>
            <a:gsLst>
              <a:gs pos="0">
                <a:srgbClr val="95D0FF"/>
              </a:gs>
              <a:gs pos="50000">
                <a:srgbClr val="BEE0FF"/>
              </a:gs>
              <a:gs pos="100000">
                <a:srgbClr val="DEEFFF"/>
              </a:gs>
            </a:gsLst>
            <a:lin ang="0"/>
          </a:gradFill>
          <a:ln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b="1" spc="-120" dirty="0">
                <a:solidFill>
                  <a:srgbClr val="C00000"/>
                </a:solidFill>
                <a:latin typeface="Trebuchet MS"/>
                <a:ea typeface="DejaVu Sans"/>
              </a:rPr>
              <a:t>30 договора аренды </a:t>
            </a:r>
            <a:r>
              <a:rPr lang="ru-RU" sz="2000" b="1" spc="-120" dirty="0" err="1">
                <a:solidFill>
                  <a:srgbClr val="C00000"/>
                </a:solidFill>
                <a:latin typeface="Trebuchet MS"/>
                <a:ea typeface="DejaVu Sans"/>
              </a:rPr>
              <a:t>зем.участков</a:t>
            </a:r>
            <a:endParaRPr lang="ru-RU" spc="-1" dirty="0">
              <a:latin typeface="Arial"/>
            </a:endParaRPr>
          </a:p>
        </p:txBody>
      </p:sp>
      <p:sp>
        <p:nvSpPr>
          <p:cNvPr id="18" name="CustomShape 2"/>
          <p:cNvSpPr/>
          <p:nvPr/>
        </p:nvSpPr>
        <p:spPr>
          <a:xfrm>
            <a:off x="414338" y="2149475"/>
            <a:ext cx="2374900" cy="749300"/>
          </a:xfrm>
          <a:prstGeom prst="homePlate">
            <a:avLst>
              <a:gd name="adj" fmla="val 29499"/>
            </a:avLst>
          </a:prstGeom>
          <a:gradFill>
            <a:gsLst>
              <a:gs pos="0">
                <a:srgbClr val="95D0FF"/>
              </a:gs>
              <a:gs pos="50000">
                <a:srgbClr val="BEE0FF"/>
              </a:gs>
              <a:gs pos="100000">
                <a:srgbClr val="DEEFFF"/>
              </a:gs>
            </a:gsLst>
            <a:lin ang="0"/>
          </a:gradFill>
          <a:ln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b="1" spc="-120" dirty="0">
                <a:solidFill>
                  <a:srgbClr val="0070C0"/>
                </a:solidFill>
                <a:latin typeface="Trebuchet MS"/>
                <a:ea typeface="DejaVu Sans"/>
              </a:rPr>
              <a:t>778 заявления:</a:t>
            </a:r>
            <a:endParaRPr lang="ru-RU" sz="2000" spc="-1" dirty="0">
              <a:latin typeface="Arial"/>
            </a:endParaRPr>
          </a:p>
        </p:txBody>
      </p:sp>
      <p:sp>
        <p:nvSpPr>
          <p:cNvPr id="10253" name="Заголовок 1"/>
          <p:cNvSpPr>
            <a:spLocks noGrp="1"/>
          </p:cNvSpPr>
          <p:nvPr>
            <p:ph type="title"/>
          </p:nvPr>
        </p:nvSpPr>
        <p:spPr>
          <a:xfrm>
            <a:off x="152400" y="1373188"/>
            <a:ext cx="9491663" cy="893762"/>
          </a:xfrm>
        </p:spPr>
        <p:txBody>
          <a:bodyPr/>
          <a:lstStyle/>
          <a:p>
            <a:pPr algn="ctr"/>
            <a:r>
              <a:rPr lang="ru-RU" altLang="ru-RU" sz="1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РАБОТА ПО  УПРАВЛЕНИЮ МУНИЦИПАЛЬНЫМ  ИМУЩЕСТВОМ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76263" y="2035175"/>
            <a:ext cx="8556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stomShape 6"/>
          <p:cNvSpPr/>
          <p:nvPr/>
        </p:nvSpPr>
        <p:spPr>
          <a:xfrm>
            <a:off x="5522913" y="4486275"/>
            <a:ext cx="4029075" cy="708025"/>
          </a:xfrm>
          <a:prstGeom prst="chevron">
            <a:avLst>
              <a:gd name="adj" fmla="val 29499"/>
            </a:avLst>
          </a:prstGeom>
          <a:gradFill>
            <a:gsLst>
              <a:gs pos="0">
                <a:srgbClr val="95D0FF"/>
              </a:gs>
              <a:gs pos="50000">
                <a:srgbClr val="BEE0FF"/>
              </a:gs>
              <a:gs pos="100000">
                <a:srgbClr val="DEEFFF"/>
              </a:gs>
            </a:gsLst>
            <a:lin ang="0"/>
          </a:gradFill>
          <a:ln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b="1" spc="-120" dirty="0">
                <a:solidFill>
                  <a:srgbClr val="C00000"/>
                </a:solidFill>
                <a:latin typeface="Trebuchet MS"/>
                <a:ea typeface="DejaVu Sans"/>
              </a:rPr>
              <a:t>35 договора купли-продажи </a:t>
            </a:r>
            <a:r>
              <a:rPr lang="ru-RU" sz="2000" b="1" spc="-120" dirty="0" err="1">
                <a:solidFill>
                  <a:srgbClr val="C00000"/>
                </a:solidFill>
                <a:latin typeface="Trebuchet MS"/>
                <a:ea typeface="DejaVu Sans"/>
              </a:rPr>
              <a:t>зем.участков</a:t>
            </a:r>
            <a:endParaRPr lang="ru-RU" spc="-1" dirty="0">
              <a:latin typeface="Arial"/>
            </a:endParaRPr>
          </a:p>
        </p:txBody>
      </p:sp>
      <p:sp>
        <p:nvSpPr>
          <p:cNvPr id="24" name="CustomShape 2"/>
          <p:cNvSpPr/>
          <p:nvPr/>
        </p:nvSpPr>
        <p:spPr>
          <a:xfrm>
            <a:off x="592138" y="5843588"/>
            <a:ext cx="9167812" cy="790575"/>
          </a:xfrm>
          <a:prstGeom prst="homePlate">
            <a:avLst>
              <a:gd name="adj" fmla="val 29499"/>
            </a:avLst>
          </a:prstGeom>
          <a:gradFill>
            <a:gsLst>
              <a:gs pos="0">
                <a:srgbClr val="95D0FF"/>
              </a:gs>
              <a:gs pos="50000">
                <a:srgbClr val="BEE0FF"/>
              </a:gs>
              <a:gs pos="100000">
                <a:srgbClr val="DEEFFF"/>
              </a:gs>
            </a:gsLst>
            <a:lin ang="0"/>
          </a:gradFill>
          <a:ln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b="1" spc="-120" dirty="0">
                <a:solidFill>
                  <a:srgbClr val="0070C0"/>
                </a:solidFill>
                <a:latin typeface="Trebuchet MS"/>
                <a:ea typeface="DejaVu Sans"/>
              </a:rPr>
              <a:t>43 неоформленных объектов недвижимого имущества выявлены, поставлены их владельцами на кадастровый учет и включены в налогооблагаемую базу</a:t>
            </a:r>
            <a:endParaRPr lang="ru-RU" sz="2000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0" b="3067"/>
          <a:stretch>
            <a:fillRect/>
          </a:stretch>
        </p:blipFill>
        <p:spPr bwMode="auto">
          <a:xfrm>
            <a:off x="0" y="1433513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skatr.ru/images/599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13825" t="5325" r="14922" b="1275"/>
          <a:stretch/>
        </p:blipFill>
        <p:spPr>
          <a:xfrm>
            <a:off x="701459" y="1631749"/>
            <a:ext cx="8430016" cy="5217415"/>
          </a:xfrm>
          <a:effectLst>
            <a:softEdge rad="112500"/>
          </a:effec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325" y="3197225"/>
            <a:ext cx="4614863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514"/>
          <a:stretch>
            <a:fillRect/>
          </a:stretch>
        </p:blipFill>
        <p:spPr bwMode="auto">
          <a:xfrm>
            <a:off x="-4763" y="0"/>
            <a:ext cx="991076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16554C09-5351-4ED4-A860-A1C38DB55AEA}" type="slidenum">
              <a:rPr lang="ru-RU" altLang="ru-RU" sz="1600" b="1">
                <a:solidFill>
                  <a:schemeClr val="bg1"/>
                </a:solidFill>
              </a:rPr>
              <a:pPr/>
              <a:t>8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7363" y="4346575"/>
            <a:ext cx="430053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altLang="ru-RU" sz="1050" dirty="0"/>
          </a:p>
        </p:txBody>
      </p:sp>
      <p:sp>
        <p:nvSpPr>
          <p:cNvPr id="11273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14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75" name="Заголовок 1"/>
          <p:cNvSpPr>
            <a:spLocks noGrp="1"/>
          </p:cNvSpPr>
          <p:nvPr>
            <p:ph type="title"/>
          </p:nvPr>
        </p:nvSpPr>
        <p:spPr>
          <a:xfrm>
            <a:off x="1360488" y="1235075"/>
            <a:ext cx="7021512" cy="76200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ru-RU" altLang="ru-RU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Жилищно-коммунальное хозяйство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0" b="3067"/>
          <a:stretch>
            <a:fillRect/>
          </a:stretch>
        </p:blipFill>
        <p:spPr bwMode="auto">
          <a:xfrm>
            <a:off x="0" y="1417638"/>
            <a:ext cx="9910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514"/>
          <a:stretch>
            <a:fillRect/>
          </a:stretch>
        </p:blipFill>
        <p:spPr bwMode="auto">
          <a:xfrm>
            <a:off x="0" y="0"/>
            <a:ext cx="9906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8953500" y="0"/>
            <a:ext cx="0" cy="784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TextBox 11"/>
          <p:cNvSpPr txBox="1">
            <a:spLocks noChangeArrowheads="1"/>
          </p:cNvSpPr>
          <p:nvPr/>
        </p:nvSpPr>
        <p:spPr bwMode="auto">
          <a:xfrm>
            <a:off x="8986838" y="484188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altLang="ru-RU" sz="1600" b="1">
                <a:solidFill>
                  <a:schemeClr val="bg1"/>
                </a:solidFill>
              </a:rPr>
              <a:t>0</a:t>
            </a:r>
            <a:fld id="{D496F3DB-2DBB-4E52-BBF1-C8C415734C07}" type="slidenum">
              <a:rPr lang="ru-RU" altLang="ru-RU" sz="1600" b="1">
                <a:solidFill>
                  <a:schemeClr val="bg1"/>
                </a:solidFill>
              </a:rPr>
              <a:pPr/>
              <a:t>9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7363" y="4346575"/>
            <a:ext cx="430053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altLang="ru-RU" sz="1050" dirty="0"/>
          </a:p>
        </p:txBody>
      </p:sp>
      <p:sp>
        <p:nvSpPr>
          <p:cNvPr id="12295" name="TextBox 1"/>
          <p:cNvSpPr txBox="1">
            <a:spLocks noChangeArrowheads="1"/>
          </p:cNvSpPr>
          <p:nvPr/>
        </p:nvSpPr>
        <p:spPr bwMode="auto">
          <a:xfrm>
            <a:off x="1885950" y="292100"/>
            <a:ext cx="4664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ГОРОДСКОЕ ПОСЕЛЕНИЕ</a:t>
            </a:r>
          </a:p>
          <a:p>
            <a:pPr algn="ctr"/>
            <a:r>
              <a:rPr lang="ru-RU" altLang="ru-RU" sz="2400" b="1">
                <a:solidFill>
                  <a:schemeClr val="bg1"/>
                </a:solidFill>
              </a:rPr>
              <a:t>«ПОСЕЛОК ВОРОТЫНСК»</a:t>
            </a:r>
          </a:p>
        </p:txBody>
      </p:sp>
      <p:pic>
        <p:nvPicPr>
          <p:cNvPr id="17" name="Picture 3" descr="G:\Герб Воротынска 2011 (40х50) в цвет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22" y="195079"/>
            <a:ext cx="778715" cy="972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7" name="Заголовок 1"/>
          <p:cNvSpPr>
            <a:spLocks noGrp="1"/>
          </p:cNvSpPr>
          <p:nvPr>
            <p:ph type="title"/>
          </p:nvPr>
        </p:nvSpPr>
        <p:spPr>
          <a:xfrm>
            <a:off x="-55563" y="1436688"/>
            <a:ext cx="4514851" cy="1054100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Жилищный фонд Городского Поселения</a:t>
            </a:r>
          </a:p>
        </p:txBody>
      </p:sp>
      <p:pic>
        <p:nvPicPr>
          <p:cNvPr id="25" name="Рисунок 24" descr="3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335" y="1878855"/>
            <a:ext cx="1930552" cy="2798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6" name="Рисунок 25" descr="заставка..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25"/>
          <a:stretch>
            <a:fillRect/>
          </a:stretch>
        </p:blipFill>
        <p:spPr>
          <a:xfrm>
            <a:off x="1106335" y="4758403"/>
            <a:ext cx="3114002" cy="19133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7" name="Рисунок 26" descr="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00" b="7999"/>
          <a:stretch>
            <a:fillRect/>
          </a:stretch>
        </p:blipFill>
        <p:spPr>
          <a:xfrm>
            <a:off x="6083058" y="4558344"/>
            <a:ext cx="3522998" cy="20081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8" name="Рисунок 27" descr="55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97"/>
          <a:stretch>
            <a:fillRect/>
          </a:stretch>
        </p:blipFill>
        <p:spPr>
          <a:xfrm>
            <a:off x="4579927" y="1782668"/>
            <a:ext cx="3248851" cy="1874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Содержимое 5" descr="102_1256.jpg"/>
          <p:cNvPicPr>
            <a:picLocks noGrp="1" noChangeAspect="1"/>
          </p:cNvPicPr>
          <p:nvPr>
            <p:ph sz="half"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863" y="2549474"/>
            <a:ext cx="3102701" cy="20391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4" name="Содержимое 4" descr="70 лет п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99736" y="3682495"/>
            <a:ext cx="3519097" cy="18799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772</Words>
  <Application>Microsoft Office PowerPoint</Application>
  <PresentationFormat>Лист A4 (210x297 мм)</PresentationFormat>
  <Paragraphs>214</Paragraphs>
  <Slides>32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Tahoma</vt:lpstr>
      <vt:lpstr>Arial</vt:lpstr>
      <vt:lpstr>Calibri Light</vt:lpstr>
      <vt:lpstr>Calibri</vt:lpstr>
      <vt:lpstr>Trebuchet MS</vt:lpstr>
      <vt:lpstr>DejaVu Sans</vt:lpstr>
      <vt:lpstr>Wingdings 2</vt:lpstr>
      <vt:lpstr>Times New Roman</vt:lpstr>
      <vt:lpstr>Тема Office</vt:lpstr>
      <vt:lpstr>Microsoft Excel Chart</vt:lpstr>
      <vt:lpstr>Диаграмма Microsoft Office Excel</vt:lpstr>
      <vt:lpstr>Презентация PowerPoint</vt:lpstr>
      <vt:lpstr>Презентация PowerPoint</vt:lpstr>
      <vt:lpstr>Призыв граждан в Российскую армию</vt:lpstr>
      <vt:lpstr>Презентация PowerPoint</vt:lpstr>
      <vt:lpstr>Презентация PowerPoint</vt:lpstr>
      <vt:lpstr>Презентация PowerPoint</vt:lpstr>
      <vt:lpstr>РАБОТА ПО  УПРАВЛЕНИЮ МУНИЦИПАЛЬНЫМ  ИМУЩЕСТВОМ</vt:lpstr>
      <vt:lpstr>Жилищно-коммунальное хозяйство</vt:lpstr>
      <vt:lpstr>Жилищный фонд Городского Поселения</vt:lpstr>
      <vt:lpstr>Презентация PowerPoint</vt:lpstr>
      <vt:lpstr>Презентация PowerPoint</vt:lpstr>
      <vt:lpstr>Презентация PowerPoint</vt:lpstr>
      <vt:lpstr>Реализация плана региональной программы капитального ремонта общего имущества МКД в 2019 год</vt:lpstr>
      <vt:lpstr>Ремонт и содержание дорог</vt:lpstr>
      <vt:lpstr>Презентация PowerPoint</vt:lpstr>
      <vt:lpstr>Презентация PowerPoint</vt:lpstr>
      <vt:lpstr>Благоустройство</vt:lpstr>
      <vt:lpstr>Новогодний конкурс</vt:lpstr>
      <vt:lpstr>Культура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User Windows</cp:lastModifiedBy>
  <cp:revision>552</cp:revision>
  <cp:lastPrinted>2018-04-12T13:37:19Z</cp:lastPrinted>
  <dcterms:created xsi:type="dcterms:W3CDTF">2017-09-05T14:28:19Z</dcterms:created>
  <dcterms:modified xsi:type="dcterms:W3CDTF">2020-12-25T04:50:06Z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2745808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