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86" r:id="rId3"/>
    <p:sldId id="264" r:id="rId4"/>
    <p:sldId id="270" r:id="rId5"/>
    <p:sldId id="293" r:id="rId6"/>
    <p:sldId id="294" r:id="rId7"/>
    <p:sldId id="274" r:id="rId8"/>
    <p:sldId id="275" r:id="rId9"/>
    <p:sldId id="284" r:id="rId10"/>
    <p:sldId id="287" r:id="rId11"/>
    <p:sldId id="285" r:id="rId12"/>
    <p:sldId id="288" r:id="rId13"/>
    <p:sldId id="271" r:id="rId14"/>
    <p:sldId id="272" r:id="rId15"/>
    <p:sldId id="258" r:id="rId16"/>
    <p:sldId id="263" r:id="rId17"/>
    <p:sldId id="291" r:id="rId18"/>
    <p:sldId id="300" r:id="rId19"/>
    <p:sldId id="292" r:id="rId20"/>
    <p:sldId id="295" r:id="rId21"/>
    <p:sldId id="273" r:id="rId22"/>
    <p:sldId id="290" r:id="rId23"/>
    <p:sldId id="289" r:id="rId24"/>
    <p:sldId id="268" r:id="rId25"/>
    <p:sldId id="276" r:id="rId26"/>
    <p:sldId id="262" r:id="rId27"/>
    <p:sldId id="267" r:id="rId28"/>
    <p:sldId id="269" r:id="rId29"/>
    <p:sldId id="260" r:id="rId30"/>
    <p:sldId id="266" r:id="rId31"/>
    <p:sldId id="261" r:id="rId32"/>
    <p:sldId id="259" r:id="rId33"/>
    <p:sldId id="296" r:id="rId34"/>
    <p:sldId id="280" r:id="rId35"/>
    <p:sldId id="277" r:id="rId36"/>
    <p:sldId id="279" r:id="rId37"/>
    <p:sldId id="282" r:id="rId38"/>
    <p:sldId id="281" r:id="rId39"/>
    <p:sldId id="297" r:id="rId40"/>
    <p:sldId id="283" r:id="rId41"/>
    <p:sldId id="299" r:id="rId42"/>
    <p:sldId id="298" r:id="rId43"/>
  </p:sldIdLst>
  <p:sldSz cx="9144000" cy="5715000" type="screen16x10"/>
  <p:notesSz cx="6858000" cy="9144000"/>
  <p:defaultTextStyle>
    <a:defPPr>
      <a:defRPr lang="ru-RU"/>
    </a:defPPr>
    <a:lvl1pPr marL="0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501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9002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503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8004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505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7006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507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6008" algn="l" defTabSz="84900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48323</c:v>
                </c:pt>
                <c:pt idx="1">
                  <c:v>46794</c:v>
                </c:pt>
                <c:pt idx="2">
                  <c:v>49814</c:v>
                </c:pt>
                <c:pt idx="3">
                  <c:v>60611</c:v>
                </c:pt>
                <c:pt idx="4">
                  <c:v>42623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41077</c:v>
                </c:pt>
                <c:pt idx="1">
                  <c:v>49826</c:v>
                </c:pt>
                <c:pt idx="2">
                  <c:v>24059</c:v>
                </c:pt>
                <c:pt idx="3">
                  <c:v>45845</c:v>
                </c:pt>
                <c:pt idx="4">
                  <c:v>85779</c:v>
                </c:pt>
              </c:numCache>
            </c:numRef>
          </c:val>
        </c:ser>
        <c:shape val="box"/>
        <c:axId val="234023552"/>
        <c:axId val="235610496"/>
        <c:axId val="0"/>
      </c:bar3DChart>
      <c:catAx>
        <c:axId val="234023552"/>
        <c:scaling>
          <c:orientation val="minMax"/>
        </c:scaling>
        <c:axPos val="b"/>
        <c:numFmt formatCode="General" sourceLinked="1"/>
        <c:tickLblPos val="nextTo"/>
        <c:crossAx val="235610496"/>
        <c:crosses val="autoZero"/>
        <c:auto val="1"/>
        <c:lblAlgn val="ctr"/>
        <c:lblOffset val="100"/>
      </c:catAx>
      <c:valAx>
        <c:axId val="235610496"/>
        <c:scaling>
          <c:orientation val="minMax"/>
        </c:scaling>
        <c:axPos val="l"/>
        <c:majorGridlines/>
        <c:numFmt formatCode="General" sourceLinked="1"/>
        <c:tickLblPos val="nextTo"/>
        <c:crossAx val="2340235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Дорожный фонд и архитектура</c:v>
                </c:pt>
                <c:pt idx="3">
                  <c:v>ЖКХ</c:v>
                </c:pt>
                <c:pt idx="4">
                  <c:v>Культура и кинематография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13.32</c:v>
                </c:pt>
                <c:pt idx="1">
                  <c:v>1</c:v>
                </c:pt>
                <c:pt idx="2">
                  <c:v>12.14</c:v>
                </c:pt>
                <c:pt idx="3">
                  <c:v>61</c:v>
                </c:pt>
                <c:pt idx="4">
                  <c:v>12.21</c:v>
                </c:pt>
                <c:pt idx="5">
                  <c:v>0.33000000000000035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МЕТРОВ КВАДРАТНЫХ</a:t>
            </a:r>
            <a:endParaRPr lang="ru-RU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М. КВ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2874</c:v>
                </c:pt>
                <c:pt idx="1">
                  <c:v>1929</c:v>
                </c:pt>
                <c:pt idx="2">
                  <c:v>2789</c:v>
                </c:pt>
                <c:pt idx="3">
                  <c:v>1787</c:v>
                </c:pt>
                <c:pt idx="4">
                  <c:v>6350</c:v>
                </c:pt>
              </c:numCache>
            </c:numRef>
          </c:val>
        </c:ser>
        <c:marker val="1"/>
        <c:axId val="339202048"/>
        <c:axId val="339204352"/>
      </c:lineChart>
      <c:catAx>
        <c:axId val="339202048"/>
        <c:scaling>
          <c:orientation val="minMax"/>
        </c:scaling>
        <c:axPos val="b"/>
        <c:numFmt formatCode="General" sourceLinked="1"/>
        <c:tickLblPos val="nextTo"/>
        <c:crossAx val="339204352"/>
        <c:crosses val="autoZero"/>
        <c:auto val="1"/>
        <c:lblAlgn val="ctr"/>
        <c:lblOffset val="100"/>
      </c:catAx>
      <c:valAx>
        <c:axId val="339204352"/>
        <c:scaling>
          <c:orientation val="minMax"/>
        </c:scaling>
        <c:axPos val="l"/>
        <c:majorGridlines/>
        <c:numFmt formatCode="General" sourceLinked="1"/>
        <c:tickLblPos val="nextTo"/>
        <c:crossAx val="339202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Тепло</c:v>
                </c:pt>
              </c:strCache>
            </c:strRef>
          </c:tx>
          <c:spPr>
            <a:solidFill>
              <a:srgbClr val="FF0000"/>
            </a:solidFill>
            <a:ln w="25337">
              <a:noFill/>
            </a:ln>
          </c:spPr>
          <c:cat>
            <c:numRef>
              <c:f>Лист1!$A$2:$A$7</c:f>
              <c:numCache>
                <c:formatCode>dd/mm/yy;@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6.7</c:v>
                </c:pt>
                <c:pt idx="1">
                  <c:v>1.6</c:v>
                </c:pt>
                <c:pt idx="2">
                  <c:v>16.8</c:v>
                </c:pt>
                <c:pt idx="3">
                  <c:v>16.100000000000001</c:v>
                </c:pt>
                <c:pt idx="4">
                  <c:v>19</c:v>
                </c:pt>
                <c:pt idx="5">
                  <c:v>32.800000000000004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ГВС и ХВС</c:v>
                </c:pt>
              </c:strCache>
            </c:strRef>
          </c:tx>
          <c:spPr>
            <a:solidFill>
              <a:srgbClr val="FFFF00"/>
            </a:solidFill>
            <a:ln w="25337">
              <a:noFill/>
            </a:ln>
          </c:spPr>
          <c:cat>
            <c:numRef>
              <c:f>Лист1!$A$2:$A$7</c:f>
              <c:numCache>
                <c:formatCode>dd/mm/yy;@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6.5</c:v>
                </c:pt>
                <c:pt idx="1">
                  <c:v>6.5</c:v>
                </c:pt>
                <c:pt idx="2">
                  <c:v>8.1</c:v>
                </c:pt>
                <c:pt idx="3">
                  <c:v>8.8000000000000007</c:v>
                </c:pt>
                <c:pt idx="4">
                  <c:v>10.1</c:v>
                </c:pt>
                <c:pt idx="5">
                  <c:v>15.8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РиС ОДИ</c:v>
                </c:pt>
              </c:strCache>
            </c:strRef>
          </c:tx>
          <c:spPr>
            <a:solidFill>
              <a:srgbClr val="1F9A16"/>
            </a:solidFill>
            <a:ln w="25337">
              <a:noFill/>
            </a:ln>
          </c:spPr>
          <c:cat>
            <c:numRef>
              <c:f>Лист1!$A$2:$A$7</c:f>
              <c:numCache>
                <c:formatCode>dd/mm/yy;@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3.2</c:v>
                </c:pt>
                <c:pt idx="1">
                  <c:v>3</c:v>
                </c:pt>
                <c:pt idx="2">
                  <c:v>2.9</c:v>
                </c:pt>
                <c:pt idx="3">
                  <c:v>2.6</c:v>
                </c:pt>
                <c:pt idx="4">
                  <c:v>2.2999999999999998</c:v>
                </c:pt>
                <c:pt idx="5">
                  <c:v>5.0999999999999996</c:v>
                </c:pt>
              </c:numCache>
            </c:numRef>
          </c:val>
        </c:ser>
        <c:shape val="box"/>
        <c:axId val="339729408"/>
        <c:axId val="339731200"/>
        <c:axId val="0"/>
      </c:bar3DChart>
      <c:dateAx>
        <c:axId val="339729408"/>
        <c:scaling>
          <c:orientation val="minMax"/>
        </c:scaling>
        <c:axPos val="b"/>
        <c:numFmt formatCode="dd/mm/yyyy" sourceLinked="0"/>
        <c:majorTickMark val="none"/>
        <c:tickLblPos val="nextTo"/>
        <c:spPr>
          <a:ln w="633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6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731200"/>
        <c:crosses val="autoZero"/>
        <c:auto val="1"/>
        <c:lblOffset val="100"/>
        <c:baseTimeUnit val="years"/>
      </c:dateAx>
      <c:valAx>
        <c:axId val="339731200"/>
        <c:scaling>
          <c:orientation val="minMax"/>
        </c:scaling>
        <c:axPos val="l"/>
        <c:majorGridlines>
          <c:spPr>
            <a:ln w="949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3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729408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/>
      <c:spPr>
        <a:noFill/>
        <a:ln w="2533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6"/>
  <c:chart>
    <c:title>
      <c:layout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ln w="7610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Лист1!$A$2:$A$7</c:f>
              <c:numCache>
                <c:formatCode>dd/mm/yyyy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450</c:v>
                </c:pt>
                <c:pt idx="1">
                  <c:v>715</c:v>
                </c:pt>
                <c:pt idx="2">
                  <c:v>610</c:v>
                </c:pt>
                <c:pt idx="3">
                  <c:v>2300</c:v>
                </c:pt>
                <c:pt idx="4">
                  <c:v>3000</c:v>
                </c:pt>
                <c:pt idx="5">
                  <c:v>1000</c:v>
                </c:pt>
              </c:numCache>
            </c:numRef>
          </c:val>
        </c:ser>
        <c:marker val="1"/>
        <c:axId val="339821696"/>
        <c:axId val="339823232"/>
      </c:lineChart>
      <c:dateAx>
        <c:axId val="339821696"/>
        <c:scaling>
          <c:orientation val="minMax"/>
        </c:scaling>
        <c:axPos val="b"/>
        <c:numFmt formatCode="dd/mm/yyyy" sourceLinked="0"/>
        <c:majorTickMark val="none"/>
        <c:tickLblPos val="nextTo"/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339823232"/>
        <c:crosses val="autoZero"/>
        <c:auto val="1"/>
        <c:lblOffset val="100"/>
        <c:baseTimeUnit val="years"/>
      </c:dateAx>
      <c:valAx>
        <c:axId val="3398232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339821696"/>
        <c:crosses val="autoZero"/>
        <c:crossBetween val="between"/>
      </c:valAx>
      <c:spPr>
        <a:noFill/>
      </c:spPr>
    </c:plotArea>
    <c:legend>
      <c:legendPos val="b"/>
      <c:layout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1798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5E5B-AFF8-4E0D-B724-28CA6854FF7C}" type="datetimeFigureOut">
              <a:rPr lang="ru-RU" smtClean="0"/>
              <a:pPr/>
              <a:t>05.02.24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A977-CB5A-4916-BE1C-05774234D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7.emf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44.jpeg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17.emf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40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50.png"/><Relationship Id="rId4" Type="http://schemas.openxmlformats.org/officeDocument/2006/relationships/image" Target="../media/image49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93604"/>
            <a:ext cx="6984776" cy="1460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РЕЗУЛЬТАТАХ РАБОТЫ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ГОД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7920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99592" y="328954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ЯКОВЛЕВА АЛЕКСАНДРА СЕРГЕЕВИЧА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059832" y="1129308"/>
            <a:ext cx="2768352" cy="131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ОТЧЕТ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3568" y="228143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ГЛАВЫ АДМИНИСТРАЦИИ ГОРОДСКОГО ПОСЕЛЕНИЯ «ПОСЕЛОК ВОРОТЫНСК»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77380"/>
            <a:ext cx="1760240" cy="1460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276</a:t>
            </a:r>
            <a:endParaRPr lang="ru-RU" sz="4400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ЗАЯВЛЕНИЙ ОТ ЮР. ЛИЦ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55976" y="409228"/>
            <a:ext cx="1914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ВОПРОСЫ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913284"/>
            <a:ext cx="2186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84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ЗАЯВЛЕНИЙ ГРАЖДАН</a:t>
            </a:r>
            <a:endParaRPr lang="ru-RU" sz="1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937620"/>
            <a:ext cx="720045" cy="898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3688" y="481236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АРХИТЕКТУРА</a:t>
            </a:r>
            <a:endParaRPr lang="ru-RU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995936" y="1057300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ВВЕДЕНО В ЭКСПЛУАТАЦИЮ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228184" y="3073524"/>
            <a:ext cx="2304256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4817,3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КВ.М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МНОГОКВАРТИРНЫЙ ЖИЛОЙ ДОМ ПО УЛ. СИРЕНЕВЫЙ БУЛЬВАР Д.8Б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619672" y="2929508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ЛИЧНЫХ ПРИЕМОВ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932040" y="1489348"/>
            <a:ext cx="176024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6350,6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КВ.М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ЖИЛЬЯ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851920" y="3001516"/>
            <a:ext cx="21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1533,3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КВ.М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ИНДИВИДУАЛЬНЫЕ ЖИЛЫЕ ДОМА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7642773">
            <a:off x="4730141" y="2268553"/>
            <a:ext cx="576064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866791">
            <a:off x="6381657" y="2209009"/>
            <a:ext cx="576064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3688" y="481236"/>
            <a:ext cx="14881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АРХИТЕКТУРА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11521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81236"/>
            <a:ext cx="434689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ПЛОЩАДЬ ВВОДИМОГО ЖИЛЬЯ ПО ГОДАМ</a:t>
            </a:r>
            <a:endParaRPr lang="ru-RU" b="1" dirty="0"/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081636"/>
            <a:ext cx="720045" cy="898616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/>
        </p:nvGraphicFramePr>
        <p:xfrm>
          <a:off x="1524000" y="1201316"/>
          <a:ext cx="6648400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904" y="446400"/>
            <a:ext cx="1914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ВОПРОСЫ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331640" y="409228"/>
            <a:ext cx="2304256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937620"/>
            <a:ext cx="720045" cy="898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7704" y="481236"/>
            <a:ext cx="10801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ЖКХ</a:t>
            </a:r>
            <a:endParaRPr lang="ru-RU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67944" y="3001516"/>
            <a:ext cx="208823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МНОГОКВАРТИРНЫХ ЖИЛЫХ ДОМА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5076056" y="985292"/>
            <a:ext cx="208823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ОБЩАЯ ПЛОЩАДЬ ЖИЛОГО ФОНДА</a:t>
            </a:r>
          </a:p>
          <a:p>
            <a:pPr lvl="0" algn="ctr" defTabSz="9144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334350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КВ.М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444208" y="2929508"/>
            <a:ext cx="2016224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513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ИНДИВИДУАЛЬНЫХ ЖИЛЫХ ДОМОВ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1619672" y="2713484"/>
            <a:ext cx="17602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ТОВАРИЩЕСТВА СОБСТВЕННИКОВ ЖИЛЬЯ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idx="1"/>
          </p:nvPr>
        </p:nvSpPr>
        <p:spPr>
          <a:xfrm>
            <a:off x="1619672" y="1129308"/>
            <a:ext cx="1800200" cy="1224136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8000" b="1" dirty="0" smtClean="0">
                <a:solidFill>
                  <a:srgbClr val="00B0F0"/>
                </a:solidFill>
              </a:rPr>
              <a:t>4</a:t>
            </a:r>
          </a:p>
          <a:p>
            <a:pPr lvl="0"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УПРАВЛЯЮЩИЕ ОРГАНИЗАЦИЙ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5736" y="481236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ЖКХ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10081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8"/>
          <p:cNvGraphicFramePr>
            <a:graphicFrameLocks/>
          </p:cNvGraphicFramePr>
          <p:nvPr/>
        </p:nvGraphicFramePr>
        <p:xfrm>
          <a:off x="1115616" y="1417340"/>
          <a:ext cx="7018808" cy="338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81236"/>
            <a:ext cx="30765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ЗАДОЛЖЕННОСТЬ НАСЕЛЕНИЯ</a:t>
            </a:r>
            <a:endParaRPr lang="ru-RU" b="1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081636"/>
            <a:ext cx="720045" cy="89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5736" y="481236"/>
            <a:ext cx="6094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ЖКХ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10081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81236"/>
            <a:ext cx="30765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ЗАДОЛЖЕННОСТЬ НАСЕЛЕНИЯ</a:t>
            </a:r>
            <a:endParaRPr lang="ru-RU" b="1" dirty="0"/>
          </a:p>
        </p:txBody>
      </p:sp>
      <p:graphicFrame>
        <p:nvGraphicFramePr>
          <p:cNvPr id="13" name="Диаграмма 8"/>
          <p:cNvGraphicFramePr>
            <a:graphicFrameLocks/>
          </p:cNvGraphicFramePr>
          <p:nvPr/>
        </p:nvGraphicFramePr>
        <p:xfrm>
          <a:off x="323529" y="1325563"/>
          <a:ext cx="8568952" cy="347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4081636"/>
            <a:ext cx="720045" cy="89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60432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520280" cy="37444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3928" y="55324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КАПИТАЛЬНЫЙ РЕМОНТ ЖИЛЫХ ДОМОВ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547664" y="553244"/>
            <a:ext cx="2160240" cy="483096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ЖКХ</a:t>
            </a:r>
          </a:p>
          <a:p>
            <a:endParaRPr lang="ru-RU" dirty="0"/>
          </a:p>
        </p:txBody>
      </p:sp>
      <p:pic>
        <p:nvPicPr>
          <p:cNvPr id="1037" name="Picture 13" descr="C:\Users\1\Desktop\картинки\logoFK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13284"/>
            <a:ext cx="3403600" cy="1244600"/>
          </a:xfrm>
          <a:prstGeom prst="rect">
            <a:avLst/>
          </a:prstGeom>
          <a:noFill/>
        </p:spPr>
      </p:pic>
      <p:pic>
        <p:nvPicPr>
          <p:cNvPr id="1038" name="Picture 14" descr="C:\Users\1\Downloads\100003666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985292"/>
            <a:ext cx="2160240" cy="3888432"/>
          </a:xfrm>
          <a:prstGeom prst="rect">
            <a:avLst/>
          </a:prstGeom>
          <a:noFill/>
        </p:spPr>
      </p:pic>
      <p:pic>
        <p:nvPicPr>
          <p:cNvPr id="1039" name="Picture 15" descr="C:\Users\1\Desktop\картинки\2\1000082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81436"/>
            <a:ext cx="408163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9548"/>
            <a:ext cx="1760240" cy="15841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СНИЖЕНИЕ</a:t>
            </a: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ТЕПЛОВЫХ</a:t>
            </a: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ПОТЕРЬ НА</a:t>
            </a:r>
          </a:p>
          <a:p>
            <a:pPr>
              <a:lnSpc>
                <a:spcPct val="90000"/>
              </a:lnSpc>
              <a:defRPr/>
            </a:pPr>
            <a:r>
              <a:rPr lang="ru-RU" sz="5400" b="1" dirty="0" smtClean="0">
                <a:solidFill>
                  <a:srgbClr val="00B0F0"/>
                </a:solidFill>
              </a:rPr>
              <a:t>25 %</a:t>
            </a: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59088" y="489600"/>
            <a:ext cx="22358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РЕМОНТ ТЕПЛОТРАСС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2209428"/>
            <a:ext cx="1471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380,5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МЕТРОВ</a:t>
            </a:r>
            <a:endParaRPr lang="ru-RU" sz="1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87624" y="409228"/>
            <a:ext cx="2160240" cy="42484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63888" y="55324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ЭНЕРГОСБЕРЕЖЕНИЕ И ПОВЫШЕНИЕ ЭНЕРГОЭФФЕКТИВНОСТИ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1129308"/>
            <a:ext cx="1004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13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МЛН РУБ</a:t>
            </a:r>
            <a:endParaRPr lang="ru-RU" sz="1800" b="1" dirty="0"/>
          </a:p>
        </p:txBody>
      </p:sp>
      <p:pic>
        <p:nvPicPr>
          <p:cNvPr id="7170" name="Picture 2" descr="C:\Users\1\Downloads\10000431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985292"/>
            <a:ext cx="3620104" cy="2857500"/>
          </a:xfrm>
          <a:prstGeom prst="rect">
            <a:avLst/>
          </a:prstGeom>
          <a:noFill/>
        </p:spPr>
      </p:pic>
      <p:pic>
        <p:nvPicPr>
          <p:cNvPr id="7171" name="Picture 3" descr="C:\Users\1\Downloads\100004213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2641476"/>
            <a:ext cx="2930170" cy="2023220"/>
          </a:xfrm>
          <a:prstGeom prst="rect">
            <a:avLst/>
          </a:prstGeom>
          <a:noFill/>
        </p:spPr>
      </p:pic>
      <p:pic>
        <p:nvPicPr>
          <p:cNvPr id="6147" name="Picture 3" descr="C:\Users\Glava\Downloads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53644"/>
            <a:ext cx="1043608" cy="88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4644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БЛАГОУСТРОЙСТВО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pic>
        <p:nvPicPr>
          <p:cNvPr id="1026" name="Picture 2" descr="F:\флешка\отчет главы\ОТЧЕТ ГЛАВЫ\Отчет за 2023 год\Фото для отчета главы\БОРЩЕВИК\IMG-20230628-WA00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66032" y="1057300"/>
            <a:ext cx="1944216" cy="3600400"/>
          </a:xfrm>
          <a:prstGeom prst="rect">
            <a:avLst/>
          </a:prstGeom>
          <a:noFill/>
        </p:spPr>
      </p:pic>
      <p:pic>
        <p:nvPicPr>
          <p:cNvPr id="1027" name="Picture 3" descr="F:\флешка\отчет главы\ОТЧЕТ ГЛАВЫ\Отчет за 2023 год\Фото для отчета главы\ЗНАКИ\IMG-20231011-WA00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1057300"/>
            <a:ext cx="1932161" cy="3960440"/>
          </a:xfrm>
          <a:prstGeom prst="rect">
            <a:avLst/>
          </a:prstGeom>
          <a:noFill/>
        </p:spPr>
      </p:pic>
      <p:pic>
        <p:nvPicPr>
          <p:cNvPr id="1028" name="Picture 4" descr="F:\флешка\отчет главы\ОТЧЕТ ГЛАВЫ\Отчет за 2023 год\Фото для отчета главы\САЖЕНЦЫ\IMG-20230609-WA0010 (1)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5" y="985292"/>
            <a:ext cx="295232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БЛАГОУСТРОЙСТВО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409228"/>
            <a:ext cx="13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СУББОТНИКИ</a:t>
            </a:r>
          </a:p>
        </p:txBody>
      </p:sp>
      <p:pic>
        <p:nvPicPr>
          <p:cNvPr id="3075" name="Picture 3" descr="D:\флешка\отчет главы\ОТЧЕТ ГЛАВЫ\Отчет за 2023 год\Фото для отчета главы\СУББОТНИКИ\IMG-20230923-WA0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201316"/>
            <a:ext cx="2413972" cy="3744416"/>
          </a:xfrm>
          <a:prstGeom prst="rect">
            <a:avLst/>
          </a:prstGeom>
          <a:noFill/>
        </p:spPr>
      </p:pic>
      <p:pic>
        <p:nvPicPr>
          <p:cNvPr id="3076" name="Picture 4" descr="D:\картинки\2\10000262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3928" y="1057300"/>
            <a:ext cx="489654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5040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БЛАГОУСТРОЙСТВО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481236"/>
            <a:ext cx="133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ОЗЕЛЕНЕНИЕ</a:t>
            </a:r>
          </a:p>
        </p:txBody>
      </p:sp>
      <p:pic>
        <p:nvPicPr>
          <p:cNvPr id="4098" name="Picture 2" descr="D:\картинки\1\10000596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985292"/>
            <a:ext cx="4320480" cy="3901141"/>
          </a:xfrm>
          <a:prstGeom prst="rect">
            <a:avLst/>
          </a:prstGeom>
          <a:noFill/>
        </p:spPr>
      </p:pic>
      <p:pic>
        <p:nvPicPr>
          <p:cNvPr id="4099" name="Picture 3" descr="D:\картинки\2\100002850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985292"/>
            <a:ext cx="230425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929508"/>
            <a:ext cx="1760240" cy="1460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261</a:t>
            </a:r>
            <a:endParaRPr lang="ru-RU" sz="4400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распоряжение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4" y="481237"/>
            <a:ext cx="1914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ВОПРОСЫ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201316"/>
            <a:ext cx="1544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513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постановлений</a:t>
            </a:r>
            <a:endParaRPr lang="ru-RU" sz="1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937620"/>
            <a:ext cx="720045" cy="898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1920" y="481236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ДЕЯТЕЛЬНОСТЬ АДМИНИСТРАЦИИ</a:t>
            </a:r>
            <a:endParaRPr lang="ru-RU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300192" y="1129308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5235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ОБРАЩЕНИЙ ГРАЖДАН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139952" y="1921396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4345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СПРАВОК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516216" y="2929508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ЛИЧНЫХ ПРИЕМОВ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5040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БЛАГОУСТРОЙСТВО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5976" y="481236"/>
            <a:ext cx="333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НЕСАНКЦИОНИРОВАННЫЕ СВАЛКИ</a:t>
            </a:r>
          </a:p>
        </p:txBody>
      </p:sp>
      <p:pic>
        <p:nvPicPr>
          <p:cNvPr id="6146" name="Picture 2" descr="D:\флешка\отчет главы\ОТЧЕТ ГЛАВЫ\Отчет за 2023 год\Фото для отчета главы\СВАЛКИ\IMG-20230922-WA00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913284"/>
            <a:ext cx="2304256" cy="4059261"/>
          </a:xfrm>
          <a:prstGeom prst="rect">
            <a:avLst/>
          </a:prstGeom>
          <a:noFill/>
        </p:spPr>
      </p:pic>
      <p:pic>
        <p:nvPicPr>
          <p:cNvPr id="6147" name="Picture 3" descr="D:\флешка\отчет главы\ОТЧЕТ ГЛАВЫ\Отчет за 2023 год\Фото для отчета главы\СВАЛКИ\IMG-20230921-WA00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985292"/>
            <a:ext cx="3888432" cy="400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3928" y="55324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РЕМОНТ АВТОМОБИЛЬНОЙ ДОРОГИ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547664" y="553244"/>
            <a:ext cx="2160240" cy="483096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ШКОЛЬНАЯ</a:t>
            </a:r>
          </a:p>
          <a:p>
            <a:endParaRPr lang="ru-RU" dirty="0"/>
          </a:p>
        </p:txBody>
      </p:sp>
      <p:pic>
        <p:nvPicPr>
          <p:cNvPr id="1033" name="Picture 9" descr="C:\Users\1\Desktop\картинки\1\10000385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353444"/>
            <a:ext cx="3813528" cy="2599284"/>
          </a:xfrm>
          <a:prstGeom prst="rect">
            <a:avLst/>
          </a:prstGeom>
          <a:noFill/>
        </p:spPr>
      </p:pic>
      <p:pic>
        <p:nvPicPr>
          <p:cNvPr id="1035" name="Picture 11" descr="C:\Users\1\Desktop\картинки\бка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5292"/>
            <a:ext cx="3619500" cy="1114425"/>
          </a:xfrm>
          <a:prstGeom prst="rect">
            <a:avLst/>
          </a:prstGeom>
          <a:noFill/>
        </p:spPr>
      </p:pic>
      <p:pic>
        <p:nvPicPr>
          <p:cNvPr id="1036" name="Picture 12" descr="C:\Users\1\Desktop\картинки\1\100004298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1417340"/>
            <a:ext cx="398189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БЛАГОУСТРОЙСТВО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3968" y="409228"/>
            <a:ext cx="34436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РЕМОНТ</a:t>
            </a:r>
            <a:r>
              <a:rPr lang="ru-RU" dirty="0" smtClean="0"/>
              <a:t> </a:t>
            </a:r>
            <a:r>
              <a:rPr lang="ru-RU" sz="1600" b="1" dirty="0" smtClean="0"/>
              <a:t>АВТОМОБИЛЬНЫХ ДОРОГ</a:t>
            </a:r>
          </a:p>
        </p:txBody>
      </p:sp>
      <p:pic>
        <p:nvPicPr>
          <p:cNvPr id="2050" name="Picture 2" descr="D:\флешка\отчет главы\ОТЧЕТ ГЛАВЫ\Отчет за 2023 год\Фото для отчета главы\ДОРОГИ\IMG-20230810-WA00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985292"/>
            <a:ext cx="3877072" cy="3897288"/>
          </a:xfrm>
          <a:prstGeom prst="rect">
            <a:avLst/>
          </a:prstGeom>
          <a:noFill/>
        </p:spPr>
      </p:pic>
      <p:pic>
        <p:nvPicPr>
          <p:cNvPr id="2051" name="Picture 3" descr="D:\флешка\отчет главы\ОТЧЕТ ГЛАВЫ\Отчет за 2023 год\Фото для отчета главы\ДОРОГИ\IMG-20230810-WA009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1057300"/>
            <a:ext cx="242084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5040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БЛАГОУСТРОЙСТВО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3968" y="409228"/>
            <a:ext cx="344363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РЕМОНТ</a:t>
            </a:r>
            <a:r>
              <a:rPr lang="ru-RU" dirty="0" smtClean="0"/>
              <a:t> </a:t>
            </a:r>
            <a:r>
              <a:rPr lang="ru-RU" sz="1600" b="1" dirty="0" smtClean="0"/>
              <a:t>АВТОМОБИЛЬНЫХ ДОРОГ</a:t>
            </a:r>
          </a:p>
        </p:txBody>
      </p:sp>
      <p:pic>
        <p:nvPicPr>
          <p:cNvPr id="1026" name="Picture 2" descr="D:\картинки\ФОТО\10000519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201316"/>
            <a:ext cx="2307841" cy="3456384"/>
          </a:xfrm>
          <a:prstGeom prst="rect">
            <a:avLst/>
          </a:prstGeom>
          <a:noFill/>
        </p:spPr>
      </p:pic>
      <p:pic>
        <p:nvPicPr>
          <p:cNvPr id="1027" name="Picture 3" descr="D:\картинки\ФОТО\10000583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985292"/>
            <a:ext cx="324036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4644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09228"/>
            <a:ext cx="2520280" cy="432048"/>
          </a:xfrm>
        </p:spPr>
        <p:txBody>
          <a:bodyPr>
            <a:noAutofit/>
          </a:bodyPr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КЛАДБИЩЕ «ХАРСКОЕ»</a:t>
            </a:r>
          </a:p>
          <a:p>
            <a:r>
              <a:rPr lang="ru-RU" sz="1050" b="1" dirty="0" smtClean="0">
                <a:solidFill>
                  <a:schemeClr val="tx1"/>
                </a:solidFill>
              </a:rPr>
              <a:t>2-Й ЭТАП</a:t>
            </a:r>
          </a:p>
        </p:txBody>
      </p:sp>
      <p:pic>
        <p:nvPicPr>
          <p:cNvPr id="5122" name="Picture 2" descr="C:\Users\1\Desktop\картинки\пп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5292"/>
            <a:ext cx="2309364" cy="10081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55976" y="5532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ИНИЦИАТИВНОЕ БЮДЖЕТИРОВАНИЕ</a:t>
            </a:r>
            <a:endParaRPr lang="ru-RU" sz="1400" b="1" dirty="0"/>
          </a:p>
        </p:txBody>
      </p:sp>
      <p:pic>
        <p:nvPicPr>
          <p:cNvPr id="9218" name="Picture 2" descr="C:\Users\1\Downloads\1000082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73324"/>
            <a:ext cx="2952328" cy="3410470"/>
          </a:xfrm>
          <a:prstGeom prst="rect">
            <a:avLst/>
          </a:prstGeom>
          <a:noFill/>
        </p:spPr>
      </p:pic>
      <p:pic>
        <p:nvPicPr>
          <p:cNvPr id="9219" name="Picture 3" descr="C:\Users\1\Downloads\10000828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065412"/>
            <a:ext cx="3024336" cy="2787388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504" y="4009628"/>
            <a:ext cx="836825" cy="97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6085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259632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УСЛОВИЯ УЧАСТИЯ</a:t>
            </a:r>
          </a:p>
        </p:txBody>
      </p:sp>
      <p:pic>
        <p:nvPicPr>
          <p:cNvPr id="5122" name="Picture 2" descr="C:\Users\1\Desktop\картинки\пп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5292"/>
            <a:ext cx="2932559" cy="12801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23928" y="481236"/>
            <a:ext cx="372095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ИНИЦИАТИВНОЕ БЮДЖЕТИРОВАНИЕ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913284"/>
            <a:ext cx="2150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86%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ОБЛАСТНОЙ БЮДЖЕТ</a:t>
            </a:r>
            <a:endParaRPr lang="ru-RU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48947" y="1993404"/>
            <a:ext cx="2087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5%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РАЙОННЫЙ БЮДЖЕТ</a:t>
            </a:r>
            <a:endParaRPr lang="ru-RU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45997" y="3001516"/>
            <a:ext cx="1946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5%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МЕСТНЫЙ БЮДЖЕТ</a:t>
            </a:r>
            <a:endParaRPr lang="ru-RU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72223" y="4009628"/>
            <a:ext cx="1894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4%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УЧАСТИЕ ГРАЖДАН</a:t>
            </a:r>
            <a:endParaRPr lang="ru-RU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9019" y="2497460"/>
            <a:ext cx="248074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ИННИЦИАТИВА ГРАЖДАН</a:t>
            </a:r>
            <a:endParaRPr lang="ru-RU" sz="1800" b="1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796136" y="2713484"/>
            <a:ext cx="576064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81227" y="3505572"/>
            <a:ext cx="378238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ОФОРМЛЕНИЕ И ПОДАЧА ДОКУМЕНТОВ</a:t>
            </a:r>
            <a:endParaRPr lang="ru-RU" sz="1800" b="1" dirty="0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796136" y="3721596"/>
            <a:ext cx="576064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76056" y="4513684"/>
            <a:ext cx="224010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РЕАЛИЗАЦИЯ ПРОЕКТА</a:t>
            </a:r>
            <a:endParaRPr lang="ru-RU" sz="1800" b="1" dirty="0"/>
          </a:p>
        </p:txBody>
      </p:sp>
      <p:pic>
        <p:nvPicPr>
          <p:cNvPr id="25" name="Рисунок 24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2484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09228"/>
            <a:ext cx="2520280" cy="360040"/>
          </a:xfrm>
        </p:spPr>
        <p:txBody>
          <a:bodyPr>
            <a:noAutofit/>
          </a:bodyPr>
          <a:lstStyle/>
          <a:p>
            <a:r>
              <a:rPr lang="ru-RU" sz="1050" b="1" dirty="0" smtClean="0">
                <a:solidFill>
                  <a:schemeClr val="tx1"/>
                </a:solidFill>
              </a:rPr>
              <a:t>АВТОМОБИЛЬНЫЙ ПРОЕЗД</a:t>
            </a:r>
          </a:p>
          <a:p>
            <a:r>
              <a:rPr lang="ru-RU" sz="1050" b="1" dirty="0" smtClean="0">
                <a:solidFill>
                  <a:schemeClr val="tx1"/>
                </a:solidFill>
              </a:rPr>
              <a:t> БЕРЕЗОВАЯ 4 – СИРЕНЕВЫЙ БУЛЬВАР 6</a:t>
            </a:r>
          </a:p>
        </p:txBody>
      </p:sp>
      <p:pic>
        <p:nvPicPr>
          <p:cNvPr id="5122" name="Picture 2" descr="C:\Users\1\Desktop\картинки\пп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5292"/>
            <a:ext cx="2932559" cy="1280157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3001516"/>
            <a:ext cx="262864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79912" y="481236"/>
            <a:ext cx="464037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ИНИЦИАТИВНОЕ БЮДЖЕТИРОВАНИЕ 2024 ГОД</a:t>
            </a:r>
            <a:endParaRPr lang="ru-RU" b="1" dirty="0"/>
          </a:p>
        </p:txBody>
      </p:sp>
      <p:pic>
        <p:nvPicPr>
          <p:cNvPr id="14" name="Рисунок 13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1273324"/>
            <a:ext cx="29523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2353444"/>
            <a:ext cx="467484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5040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52028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3928" y="55324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БЛАГОУСТРОЙСТВО ОБЩЕСТВЕННОЙ ТЕРРИТОРИИ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403648" y="553244"/>
            <a:ext cx="2592288" cy="339080"/>
          </a:xfrm>
        </p:spPr>
        <p:txBody>
          <a:bodyPr>
            <a:normAutofit lnSpcReduction="10000"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СКВЕР «МОЛОДЕЖНЫЙ»</a:t>
            </a:r>
          </a:p>
          <a:p>
            <a:endParaRPr lang="ru-RU" dirty="0"/>
          </a:p>
        </p:txBody>
      </p:sp>
      <p:pic>
        <p:nvPicPr>
          <p:cNvPr id="1030" name="Picture 6" descr="C:\Users\1\Desktop\картинки\ГОР СР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5292"/>
            <a:ext cx="2664296" cy="1199257"/>
          </a:xfrm>
          <a:prstGeom prst="rect">
            <a:avLst/>
          </a:prstGeom>
          <a:noFill/>
        </p:spPr>
      </p:pic>
      <p:pic>
        <p:nvPicPr>
          <p:cNvPr id="6146" name="Picture 2" descr="C:\Users\1\Desktop\картинки\ФОТО\10000567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057300"/>
            <a:ext cx="2326983" cy="3960440"/>
          </a:xfrm>
          <a:prstGeom prst="rect">
            <a:avLst/>
          </a:prstGeom>
          <a:noFill/>
        </p:spPr>
      </p:pic>
      <p:pic>
        <p:nvPicPr>
          <p:cNvPr id="6147" name="Picture 3" descr="C:\Users\1\Desktop\картинки\ФОТО\100005676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2281436"/>
            <a:ext cx="4680520" cy="252028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67944" y="134533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1-Й ЭТАП</a:t>
            </a:r>
            <a:endParaRPr lang="ru-RU" sz="2000" b="1" dirty="0"/>
          </a:p>
        </p:txBody>
      </p:sp>
      <p:pic>
        <p:nvPicPr>
          <p:cNvPr id="18" name="Рисунок 17"/>
          <p:cNvPicPr/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4009628"/>
            <a:ext cx="836825" cy="97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5040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52028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3928" y="55324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БЛАГОУСТРОЙСТВО ПЕШЕХОДНОЙ ЗОНЫ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403648" y="409228"/>
            <a:ext cx="2160240" cy="483096"/>
          </a:xfrm>
        </p:spPr>
        <p:txBody>
          <a:bodyPr>
            <a:normAutofit fontScale="85000" lnSpcReduction="10000"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ПЕШЕХОДНАЯ ЗОНА ЦЕНТРАЛЬНАЯ (1-Й ЭТАП)</a:t>
            </a:r>
          </a:p>
          <a:p>
            <a:endParaRPr lang="ru-RU" dirty="0"/>
          </a:p>
        </p:txBody>
      </p:sp>
      <p:pic>
        <p:nvPicPr>
          <p:cNvPr id="1032" name="Picture 8" descr="C:\Users\1\Desktop\картинки\ФОТО\10000492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057300"/>
            <a:ext cx="2232248" cy="379901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3937620"/>
            <a:ext cx="836825" cy="976297"/>
          </a:xfrm>
          <a:prstGeom prst="rect">
            <a:avLst/>
          </a:prstGeom>
        </p:spPr>
      </p:pic>
      <p:pic>
        <p:nvPicPr>
          <p:cNvPr id="7170" name="Picture 2" descr="C:\Users\Glava\Downloads\Screenshot_20240201-1247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1777380"/>
            <a:ext cx="2258070" cy="2894721"/>
          </a:xfrm>
          <a:prstGeom prst="rect">
            <a:avLst/>
          </a:prstGeom>
          <a:noFill/>
        </p:spPr>
      </p:pic>
      <p:pic>
        <p:nvPicPr>
          <p:cNvPr id="1030" name="Picture 6" descr="C:\Users\1\Desktop\картинки\ГОР СРЕД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985292"/>
            <a:ext cx="2664296" cy="11992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11960" y="112930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1-Й ЭТАП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42484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63888" y="55324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ОНЛАЙН-ГОЛОСОВАНИЕ ПО ОТБОРУ ОБЪЕКТОВ БЛАГОУСТРОЙСТВА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403648" y="481236"/>
            <a:ext cx="2160240" cy="483096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ШКОЛЬНАЯ 5-7</a:t>
            </a:r>
          </a:p>
          <a:p>
            <a:endParaRPr lang="ru-RU" dirty="0"/>
          </a:p>
        </p:txBody>
      </p:sp>
      <p:pic>
        <p:nvPicPr>
          <p:cNvPr id="1030" name="Picture 6" descr="C:\Users\1\Desktop\картинки\ГОР СР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5292"/>
            <a:ext cx="2664296" cy="1199257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489348"/>
            <a:ext cx="3888432" cy="244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pic>
        <p:nvPicPr>
          <p:cNvPr id="9218" name="Picture 2" descr="C:\Users\Glava\Downloads\ул. Школьная, д. 5 и д. 7 - Рисунок3ж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2209428"/>
            <a:ext cx="3816424" cy="269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4" y="481237"/>
            <a:ext cx="1914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ВОПРОСЫ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3960440" cy="2880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331640" y="1057300"/>
            <a:ext cx="3816424" cy="19159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Tahoma" panose="020B0604030504040204" pitchFamily="34" charset="0"/>
              </a:rPr>
              <a:t>Городское Поселение «Поселок Воротынск» </a:t>
            </a:r>
            <a:r>
              <a:rPr lang="ru-RU" altLang="ru-RU" sz="1200" dirty="0">
                <a:latin typeface="Tahoma" panose="020B0604030504040204" pitchFamily="34" charset="0"/>
              </a:rPr>
              <a:t>– самый крупный населенный пункт </a:t>
            </a:r>
            <a:endParaRPr lang="ru-RU" altLang="ru-RU" sz="1200" dirty="0" smtClean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 err="1" smtClean="0">
                <a:latin typeface="Tahoma" panose="020B0604030504040204" pitchFamily="34" charset="0"/>
              </a:rPr>
              <a:t>Бабынинского</a:t>
            </a:r>
            <a:r>
              <a:rPr lang="ru-RU" altLang="ru-RU" sz="1200" dirty="0" smtClean="0">
                <a:latin typeface="Tahoma" panose="020B0604030504040204" pitchFamily="34" charset="0"/>
              </a:rPr>
              <a:t> </a:t>
            </a:r>
            <a:r>
              <a:rPr lang="ru-RU" altLang="ru-RU" sz="1200" dirty="0">
                <a:latin typeface="Tahoma" panose="020B0604030504040204" pitchFamily="34" charset="0"/>
              </a:rPr>
              <a:t>района Калужской </a:t>
            </a:r>
            <a:r>
              <a:rPr lang="ru-RU" altLang="ru-RU" sz="1200" dirty="0" smtClean="0">
                <a:latin typeface="Tahoma" panose="020B0604030504040204" pitchFamily="34" charset="0"/>
              </a:rPr>
              <a:t>области</a:t>
            </a:r>
            <a:endParaRPr lang="ru-RU" altLang="ru-RU" sz="1200" dirty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200" dirty="0" smtClean="0"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 smtClean="0">
                <a:latin typeface="Tahoma" panose="020B0604030504040204" pitchFamily="34" charset="0"/>
              </a:rPr>
              <a:t>Население </a:t>
            </a:r>
            <a:r>
              <a:rPr lang="ru-RU" altLang="ru-RU" sz="1200" dirty="0">
                <a:latin typeface="Tahoma" panose="020B0604030504040204" pitchFamily="34" charset="0"/>
              </a:rPr>
              <a:t>Городского Поселения – </a:t>
            </a:r>
            <a:r>
              <a:rPr lang="ru-RU" altLang="ru-RU" sz="1200" b="1" dirty="0">
                <a:latin typeface="Tahoma" panose="020B0604030504040204" pitchFamily="34" charset="0"/>
              </a:rPr>
              <a:t>11,</a:t>
            </a:r>
            <a:r>
              <a:rPr lang="en-US" altLang="ru-RU" sz="1200" b="1" dirty="0">
                <a:latin typeface="Tahoma" panose="020B0604030504040204" pitchFamily="34" charset="0"/>
              </a:rPr>
              <a:t>2</a:t>
            </a:r>
            <a:r>
              <a:rPr lang="ru-RU" altLang="ru-RU" sz="1200" b="1" dirty="0">
                <a:latin typeface="Tahoma" panose="020B0604030504040204" pitchFamily="34" charset="0"/>
              </a:rPr>
              <a:t> </a:t>
            </a:r>
            <a:r>
              <a:rPr lang="ru-RU" altLang="ru-RU" sz="1200" b="1" dirty="0" err="1">
                <a:latin typeface="Tahoma" panose="020B0604030504040204" pitchFamily="34" charset="0"/>
              </a:rPr>
              <a:t>тыс.чел</a:t>
            </a:r>
            <a:r>
              <a:rPr lang="ru-RU" altLang="ru-RU" sz="1200" b="1" dirty="0">
                <a:latin typeface="Tahom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Tahoma" panose="020B0604030504040204" pitchFamily="34" charset="0"/>
              </a:rPr>
              <a:t>Из них: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Tahoma" panose="020B0604030504040204" pitchFamily="34" charset="0"/>
              </a:rPr>
              <a:t>работающего население –</a:t>
            </a:r>
            <a:r>
              <a:rPr lang="ru-RU" altLang="ru-RU" sz="1200" b="1" dirty="0">
                <a:latin typeface="Tahoma" panose="020B0604030504040204" pitchFamily="34" charset="0"/>
              </a:rPr>
              <a:t> </a:t>
            </a:r>
            <a:r>
              <a:rPr lang="en-US" altLang="ru-RU" sz="1200" b="1" dirty="0">
                <a:latin typeface="Tahoma" panose="020B0604030504040204" pitchFamily="34" charset="0"/>
              </a:rPr>
              <a:t>6</a:t>
            </a:r>
            <a:r>
              <a:rPr lang="ru-RU" altLang="ru-RU" sz="1200" b="1" dirty="0">
                <a:latin typeface="Tahoma" panose="020B0604030504040204" pitchFamily="34" charset="0"/>
              </a:rPr>
              <a:t>,</a:t>
            </a:r>
            <a:r>
              <a:rPr lang="en-US" altLang="ru-RU" sz="1200" b="1" dirty="0">
                <a:latin typeface="Tahoma" panose="020B0604030504040204" pitchFamily="34" charset="0"/>
              </a:rPr>
              <a:t>6</a:t>
            </a:r>
            <a:r>
              <a:rPr lang="ru-RU" altLang="ru-RU" sz="1200" b="1" dirty="0">
                <a:latin typeface="Tahoma" panose="020B0604030504040204" pitchFamily="34" charset="0"/>
              </a:rPr>
              <a:t> тыс. чел.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Tahoma" panose="020B0604030504040204" pitchFamily="34" charset="0"/>
              </a:rPr>
              <a:t>пенсионеров </a:t>
            </a:r>
            <a:r>
              <a:rPr lang="ru-RU" altLang="ru-RU" sz="1200" b="1" dirty="0">
                <a:latin typeface="Tahoma" panose="020B0604030504040204" pitchFamily="34" charset="0"/>
              </a:rPr>
              <a:t>– </a:t>
            </a:r>
            <a:r>
              <a:rPr lang="ru-RU" altLang="ru-RU" sz="1200" b="1" dirty="0" smtClean="0">
                <a:latin typeface="Tahoma" panose="020B0604030504040204" pitchFamily="34" charset="0"/>
              </a:rPr>
              <a:t>1,9 </a:t>
            </a:r>
            <a:r>
              <a:rPr lang="ru-RU" altLang="ru-RU" sz="1200" b="1" dirty="0">
                <a:latin typeface="Tahoma" panose="020B0604030504040204" pitchFamily="34" charset="0"/>
              </a:rPr>
              <a:t>тыс. чел.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latin typeface="Tahoma" panose="020B0604030504040204" pitchFamily="34" charset="0"/>
              </a:rPr>
              <a:t>детей до 18 лет </a:t>
            </a:r>
            <a:r>
              <a:rPr lang="ru-RU" altLang="ru-RU" sz="1200" b="1" dirty="0">
                <a:latin typeface="Tahoma" panose="020B0604030504040204" pitchFamily="34" charset="0"/>
              </a:rPr>
              <a:t>– </a:t>
            </a:r>
            <a:r>
              <a:rPr lang="ru-RU" altLang="ru-RU" sz="1200" b="1" dirty="0" smtClean="0">
                <a:latin typeface="Tahoma" panose="020B0604030504040204" pitchFamily="34" charset="0"/>
              </a:rPr>
              <a:t>2,7 </a:t>
            </a:r>
            <a:r>
              <a:rPr lang="ru-RU" altLang="ru-RU" sz="1200" b="1" dirty="0">
                <a:latin typeface="Tahoma" panose="020B0604030504040204" pitchFamily="34" charset="0"/>
              </a:rPr>
              <a:t>тыс. чел.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050" dirty="0">
              <a:latin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08104" y="1057300"/>
            <a:ext cx="3173889" cy="3778052"/>
          </a:xfrm>
          <a:prstGeom prst="rect">
            <a:avLst/>
          </a:prstGeom>
        </p:spPr>
      </p:pic>
      <p:grpSp>
        <p:nvGrpSpPr>
          <p:cNvPr id="17" name="Подзаголовок 16"/>
          <p:cNvGrpSpPr>
            <a:grpSpLocks noGrp="1"/>
          </p:cNvGrpSpPr>
          <p:nvPr>
            <p:ph type="subTitle" idx="1"/>
          </p:nvPr>
        </p:nvGrpSpPr>
        <p:grpSpPr>
          <a:xfrm>
            <a:off x="899592" y="3361556"/>
            <a:ext cx="4320480" cy="1460500"/>
            <a:chOff x="1621843" y="11228196"/>
            <a:chExt cx="7559674" cy="229658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621843" y="11228196"/>
              <a:ext cx="7559674" cy="5807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1800" b="1" dirty="0">
                  <a:effectLst/>
                  <a:latin typeface="Calibri" pitchFamily="34" charset="0"/>
                  <a:ea typeface="Times New Roman" panose="02020603050405020304" pitchFamily="18" charset="0"/>
                  <a:cs typeface="Calibri" pitchFamily="34" charset="0"/>
                </a:rPr>
                <a:t>КРУПНЕЙШИЕ ПРЕДПРИЯТИЯ</a:t>
              </a:r>
              <a:r>
                <a:rPr lang="ru-RU" sz="1800" b="1" dirty="0">
                  <a:effectLst/>
                  <a:latin typeface="Montserrat" panose="00000500000000000000" pitchFamily="2" charset="-52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241562" y="11898166"/>
              <a:ext cx="1215353" cy="563307"/>
            </a:xfrm>
            <a:prstGeom prst="rect">
              <a:avLst/>
            </a:prstGeom>
          </p:spPr>
        </p:pic>
        <p:pic>
          <p:nvPicPr>
            <p:cNvPr id="20" name="Picture 2" descr="Product feature - Barrier | Raniplas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838" y="11991419"/>
              <a:ext cx="1177039" cy="568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УграКерам, ЗАО: проверка работодателя, отзывы, бонусы для сотрудников в  Калуге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181" y="11915672"/>
              <a:ext cx="1191254" cy="719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Воротынский энергоремонтный завод, ООО: проверка работодателя, отзывы,  бонусы для сотрудников в Калуге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838" y="12896646"/>
              <a:ext cx="1690681" cy="601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0000000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697" y="12828581"/>
              <a:ext cx="1034479" cy="696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63888" y="55324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ОНЛАЙН-ГОЛОСОВАНИЕ ПО ОТБОРУ ОБЪЕКТОВ БЛАГОУСТРОЙСТВА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403648" y="481236"/>
            <a:ext cx="2160240" cy="483096"/>
          </a:xfrm>
        </p:spPr>
        <p:txBody>
          <a:bodyPr>
            <a:normAutofit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ФУТБОЛЬНОЕ ПОЛЕ</a:t>
            </a:r>
          </a:p>
          <a:p>
            <a:endParaRPr lang="ru-RU" dirty="0"/>
          </a:p>
        </p:txBody>
      </p:sp>
      <p:pic>
        <p:nvPicPr>
          <p:cNvPr id="1026" name="Picture 2" descr="E:\Отчет главы 2024\Футбольное поле\Футбольное поле вид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281435"/>
            <a:ext cx="3805564" cy="2690415"/>
          </a:xfrm>
          <a:prstGeom prst="rect">
            <a:avLst/>
          </a:prstGeom>
          <a:noFill/>
        </p:spPr>
      </p:pic>
      <p:pic>
        <p:nvPicPr>
          <p:cNvPr id="17" name="Picture 8" descr="C:\Users\user\AppData\Local\Microsoft\Windows\INetCache\Content.Outlook\37AASNEA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1417340"/>
            <a:ext cx="37465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1\Desktop\картинки\ГОР СРЕД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85292"/>
            <a:ext cx="2664296" cy="1199257"/>
          </a:xfrm>
          <a:prstGeom prst="rect">
            <a:avLst/>
          </a:prstGeom>
          <a:noFill/>
        </p:spPr>
      </p:pic>
      <p:pic>
        <p:nvPicPr>
          <p:cNvPr id="18" name="Рисунок 17"/>
          <p:cNvPicPr/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63888" y="55324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ОНЛАЙН-ГОЛОСОВАНИЕ ПО ОТБОРУ ОБЪЕКТОВ БЛАГОУСТРОЙСТВА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403648" y="409228"/>
            <a:ext cx="2160240" cy="48309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ПЕШЕХОДНАЯ ЗОНА ЦЕНТРАЛЬНАЯ 7-33</a:t>
            </a:r>
          </a:p>
          <a:p>
            <a:endParaRPr lang="ru-RU" dirty="0"/>
          </a:p>
        </p:txBody>
      </p:sp>
      <p:pic>
        <p:nvPicPr>
          <p:cNvPr id="1030" name="Picture 6" descr="C:\Users\1\Desktop\картинки\ГОР СР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5292"/>
            <a:ext cx="2664296" cy="1199257"/>
          </a:xfrm>
          <a:prstGeom prst="rect">
            <a:avLst/>
          </a:prstGeom>
          <a:noFill/>
        </p:spPr>
      </p:pic>
      <p:pic>
        <p:nvPicPr>
          <p:cNvPr id="4098" name="Picture 2" descr="E:\Отчет главы 2024\Дорожка по ул Центральная\Проект с дорожкой по ул. Центральная - Рисунок1.tif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281436"/>
            <a:ext cx="3888432" cy="2749001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1561356"/>
            <a:ext cx="3528392" cy="21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3937620"/>
            <a:ext cx="836825" cy="97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63888" y="553244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ОНЛАЙН-ГОЛОСОВАНИЕ ПО ОТБОРУ ОБЪЕКТОВ БЛАГОУСТРОЙСТВА</a:t>
            </a:r>
            <a:endParaRPr lang="ru-RU" sz="1400" b="1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403648" y="409228"/>
            <a:ext cx="2160240" cy="48309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ПЕШЕХОДНАЯ ЗОНА ШКОЛЬНАЯ 17-37</a:t>
            </a:r>
          </a:p>
          <a:p>
            <a:endParaRPr lang="ru-RU" dirty="0"/>
          </a:p>
        </p:txBody>
      </p:sp>
      <p:pic>
        <p:nvPicPr>
          <p:cNvPr id="1030" name="Picture 6" descr="C:\Users\1\Desktop\картинки\ГОР СР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85292"/>
            <a:ext cx="2664296" cy="1199257"/>
          </a:xfrm>
          <a:prstGeom prst="rect">
            <a:avLst/>
          </a:prstGeom>
          <a:noFill/>
        </p:spPr>
      </p:pic>
      <p:pic>
        <p:nvPicPr>
          <p:cNvPr id="2052" name="Picture 4" descr="E:\Отчет главы 2024\Пешеходная зона ул Школьная\Вид в настоящее время 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1417340"/>
            <a:ext cx="3456384" cy="2592288"/>
          </a:xfrm>
          <a:prstGeom prst="rect">
            <a:avLst/>
          </a:prstGeom>
          <a:noFill/>
        </p:spPr>
      </p:pic>
      <p:pic>
        <p:nvPicPr>
          <p:cNvPr id="2053" name="Picture 5" descr="E:\Отчет главы 2024\Пешеходная зона ул Школьная\Пешеходная зона ул Школьная вид 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2281436"/>
            <a:ext cx="3816424" cy="2696879"/>
          </a:xfrm>
          <a:prstGeom prst="rect">
            <a:avLst/>
          </a:prstGeom>
          <a:noFill/>
        </p:spPr>
      </p:pic>
      <p:pic>
        <p:nvPicPr>
          <p:cNvPr id="17" name="Рисунок 16"/>
          <p:cNvPicPr/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4081636"/>
            <a:ext cx="836825" cy="976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785492"/>
            <a:ext cx="1760240" cy="1296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30000</a:t>
            </a:r>
            <a:endParaRPr lang="ru-RU" sz="4400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ПОСЕЩЕНИЙ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33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904" y="446400"/>
            <a:ext cx="156645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ДК «ЮНОСТЬ»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1201316"/>
            <a:ext cx="1569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296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МЕРОПРИЯТИЙ</a:t>
            </a:r>
            <a:endParaRPr lang="ru-RU" sz="1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331640" y="409228"/>
            <a:ext cx="2304256" cy="417646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937620"/>
            <a:ext cx="720045" cy="898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35696" y="481236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КУЛЬТУРА</a:t>
            </a:r>
            <a:endParaRPr lang="ru-RU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300192" y="1129308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КЛУБНЫХ ФОРМИРОВАНИЙ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211960" y="1345332"/>
            <a:ext cx="17602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СЕАНСА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211960" y="3433564"/>
            <a:ext cx="176024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ПОСЕЩЕНИЙ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300192" y="2497460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УЧАСТНИКОВ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7984" y="985292"/>
            <a:ext cx="12841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КИНОТЕАТР</a:t>
            </a:r>
            <a:endParaRPr lang="ru-RU" b="1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4211960" y="2281436"/>
            <a:ext cx="17602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ДЕТСКИХ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СЕАНСА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084168" y="1057300"/>
            <a:ext cx="72008" cy="3528392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КУЛЬТУРА</a:t>
            </a:r>
          </a:p>
        </p:txBody>
      </p:sp>
      <p:sp>
        <p:nvSpPr>
          <p:cNvPr id="14" name="Подзаголовок 15"/>
          <p:cNvSpPr txBox="1">
            <a:spLocks/>
          </p:cNvSpPr>
          <p:nvPr/>
        </p:nvSpPr>
        <p:spPr>
          <a:xfrm>
            <a:off x="4283968" y="481236"/>
            <a:ext cx="352839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КОНЦЕРТ ВОСПИТАННИКОВ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3600" y="4009628"/>
            <a:ext cx="1252800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Glava\Downloads\Эмблема юность (1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5096" y="4024760"/>
            <a:ext cx="1211366" cy="1274540"/>
          </a:xfrm>
          <a:prstGeom prst="rect">
            <a:avLst/>
          </a:prstGeom>
          <a:noFill/>
        </p:spPr>
      </p:pic>
      <p:pic>
        <p:nvPicPr>
          <p:cNvPr id="3074" name="Picture 2" descr="F:\флешка\отчет главы\ОТЧЕТ ГЛАВЫ\Отчет за 2023 год\Фото для отчета главы на отправку\Фото для отчета главы на отправку\Отчетный концерт воспитанников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5598" y="985292"/>
            <a:ext cx="4548890" cy="3744416"/>
          </a:xfrm>
          <a:prstGeom prst="rect">
            <a:avLst/>
          </a:prstGeom>
          <a:noFill/>
        </p:spPr>
      </p:pic>
      <p:pic>
        <p:nvPicPr>
          <p:cNvPr id="3075" name="Picture 3" descr="F:\флешка\отчет главы\ОТЧЕТ ГЛАВЫ\Отчет за 2023 год\Фото для отчета главы на отправку\Фото для отчета главы на отправку\Отчетный концерт воспитанников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201316"/>
            <a:ext cx="396519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5040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КУЛЬТУРА</a:t>
            </a:r>
          </a:p>
        </p:txBody>
      </p:sp>
      <p:pic>
        <p:nvPicPr>
          <p:cNvPr id="1026" name="Picture 2" descr="F:\флешка\отчет главы\ОТЧЕТ ГЛАВЫ\Отчет за 2023 год\Фото для отчета главы на отправку\Фото для отчета главы на отправку\День Воротынска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89348"/>
            <a:ext cx="3785941" cy="3096344"/>
          </a:xfrm>
          <a:prstGeom prst="rect">
            <a:avLst/>
          </a:prstGeom>
          <a:noFill/>
        </p:spPr>
      </p:pic>
      <p:pic>
        <p:nvPicPr>
          <p:cNvPr id="1027" name="Picture 3" descr="F:\флешка\отчет главы\ОТЧЕТ ГЛАВЫ\Отчет за 2023 год\Фото для отчета главы на отправку\Фото для отчета главы на отправку\День Воротынск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985292"/>
            <a:ext cx="4320480" cy="4032448"/>
          </a:xfrm>
          <a:prstGeom prst="rect">
            <a:avLst/>
          </a:prstGeom>
          <a:noFill/>
        </p:spPr>
      </p:pic>
      <p:sp>
        <p:nvSpPr>
          <p:cNvPr id="14" name="Подзаголовок 15"/>
          <p:cNvSpPr txBox="1">
            <a:spLocks/>
          </p:cNvSpPr>
          <p:nvPr/>
        </p:nvSpPr>
        <p:spPr>
          <a:xfrm>
            <a:off x="4283968" y="481236"/>
            <a:ext cx="252028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ДЕНЬ ПОСЕЛКА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3600" y="4009628"/>
            <a:ext cx="1252800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Glava\Downloads\Эмблема юность (1)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5096" y="4024760"/>
            <a:ext cx="1211366" cy="127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F:\флешка\отчет главы\ОТЧЕТ ГЛАВЫ\Отчет за 2023 год\Фото для отчета главы на отправку\Фото для отчета главы на отправку\Выпускной 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91947" y="1201316"/>
            <a:ext cx="4704521" cy="352839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F:\флешка\отчет главы\ОТЧЕТ ГЛАВЫ\Отчет за 2023 год\Фото для отчета главы на отправку\Фото для отчета главы на отправку\Выпускной 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345332"/>
            <a:ext cx="3744416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КУЛЬТУРА</a:t>
            </a:r>
          </a:p>
        </p:txBody>
      </p:sp>
      <p:sp>
        <p:nvSpPr>
          <p:cNvPr id="14" name="Подзаголовок 15"/>
          <p:cNvSpPr txBox="1">
            <a:spLocks/>
          </p:cNvSpPr>
          <p:nvPr/>
        </p:nvSpPr>
        <p:spPr>
          <a:xfrm>
            <a:off x="4283968" y="481236"/>
            <a:ext cx="252028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ВЫПУСКНОЙ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3600" y="4009628"/>
            <a:ext cx="1252800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Glava\Downloads\Эмблема юность (1)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5096" y="4024760"/>
            <a:ext cx="1211366" cy="127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КУЛЬТУРА</a:t>
            </a:r>
          </a:p>
        </p:txBody>
      </p:sp>
      <p:sp>
        <p:nvSpPr>
          <p:cNvPr id="14" name="Подзаголовок 15"/>
          <p:cNvSpPr txBox="1">
            <a:spLocks/>
          </p:cNvSpPr>
          <p:nvPr/>
        </p:nvSpPr>
        <p:spPr>
          <a:xfrm>
            <a:off x="4283968" y="481236"/>
            <a:ext cx="352839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ПАМЯТНЫЕ ДАТЫ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3600" y="4009628"/>
            <a:ext cx="1252800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Glava\Downloads\Эмблема юность (1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5096" y="4024760"/>
            <a:ext cx="1211366" cy="1274540"/>
          </a:xfrm>
          <a:prstGeom prst="rect">
            <a:avLst/>
          </a:prstGeom>
          <a:noFill/>
        </p:spPr>
      </p:pic>
      <p:pic>
        <p:nvPicPr>
          <p:cNvPr id="5123" name="Picture 3" descr="C:\Users\Glava\Downloads\10000323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1417340"/>
            <a:ext cx="4104456" cy="2232248"/>
          </a:xfrm>
          <a:prstGeom prst="rect">
            <a:avLst/>
          </a:prstGeom>
          <a:noFill/>
        </p:spPr>
      </p:pic>
      <p:pic>
        <p:nvPicPr>
          <p:cNvPr id="5122" name="Picture 2" descr="F:\флешка\отчет главы\ОТЧЕТ ГЛАВЫ\Отчет за 2023 год\Фото для отчета главы на отправку\Фото для отчета главы на отправку\Свеча памяти 22 июня_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43941" y="913284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флешка\отчет главы\ОТЧЕТ ГЛАВЫ\Отчет за 2023 год\Фото для отчета главы на отправку\Фото для отчета главы на отправку\18 мая_Воротынские звёздочки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7340"/>
            <a:ext cx="3358274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КУЛЬТУРА</a:t>
            </a:r>
          </a:p>
        </p:txBody>
      </p:sp>
      <p:sp>
        <p:nvSpPr>
          <p:cNvPr id="14" name="Подзаголовок 15"/>
          <p:cNvSpPr txBox="1">
            <a:spLocks/>
          </p:cNvSpPr>
          <p:nvPr/>
        </p:nvSpPr>
        <p:spPr>
          <a:xfrm>
            <a:off x="4283968" y="481236"/>
            <a:ext cx="352839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ВОРОТЫНСКИЕ ЗВЕЗДОЧКИ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273600" y="4009628"/>
            <a:ext cx="1252800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Glava\Downloads\Эмблема юность (1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5096" y="4024760"/>
            <a:ext cx="1211366" cy="1274540"/>
          </a:xfrm>
          <a:prstGeom prst="rect">
            <a:avLst/>
          </a:prstGeom>
          <a:noFill/>
        </p:spPr>
      </p:pic>
      <p:pic>
        <p:nvPicPr>
          <p:cNvPr id="4098" name="Picture 2" descr="F:\флешка\отчет главы\ОТЧЕТ ГЛАВЫ\Отчет за 2023 год\Фото для отчета главы на отправку\Фото для отчета главы на отправку\18 мая_Воротынские звёздочки 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3928" y="1273324"/>
            <a:ext cx="492596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Glava\Downloads\10000831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129308"/>
            <a:ext cx="2088232" cy="38404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КУЛЬТУРА</a:t>
            </a:r>
          </a:p>
        </p:txBody>
      </p:sp>
      <p:sp>
        <p:nvSpPr>
          <p:cNvPr id="14" name="Подзаголовок 15"/>
          <p:cNvSpPr txBox="1">
            <a:spLocks/>
          </p:cNvSpPr>
          <p:nvPr/>
        </p:nvSpPr>
        <p:spPr>
          <a:xfrm>
            <a:off x="4283968" y="481236"/>
            <a:ext cx="352839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1" dirty="0" smtClean="0"/>
              <a:t>ОТКРЫТИЕ БЮСТА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3600" y="4009628"/>
            <a:ext cx="1252800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Glava\Downloads\Эмблема юность (1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5096" y="4024760"/>
            <a:ext cx="1211366" cy="1274540"/>
          </a:xfrm>
          <a:prstGeom prst="rect">
            <a:avLst/>
          </a:prstGeom>
          <a:noFill/>
        </p:spPr>
      </p:pic>
      <p:pic>
        <p:nvPicPr>
          <p:cNvPr id="2051" name="Picture 3" descr="C:\Users\Glava\Downloads\1000083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7932" y="98529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7340"/>
            <a:ext cx="4032448" cy="18722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БОЛЕЕ</a:t>
            </a:r>
          </a:p>
          <a:p>
            <a:pPr>
              <a:lnSpc>
                <a:spcPct val="90000"/>
              </a:lnSpc>
              <a:defRPr/>
            </a:pPr>
            <a:r>
              <a:rPr lang="ru-RU" sz="9600" b="1" dirty="0" smtClean="0">
                <a:solidFill>
                  <a:srgbClr val="00B0F0"/>
                </a:solidFill>
              </a:rPr>
              <a:t>2000</a:t>
            </a:r>
          </a:p>
          <a:p>
            <a:pPr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ЧЕЛОВЕК СОСТОЯЩИХ НА ВОИНСКОМ УЧЕТЕ</a:t>
            </a:r>
          </a:p>
          <a:p>
            <a:endParaRPr lang="ru-RU" sz="49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4" y="481237"/>
            <a:ext cx="1914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ВОПРОСЫ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1\Downloads\Q6zN7bjpi4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913284"/>
            <a:ext cx="3366374" cy="39604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23928" y="481236"/>
            <a:ext cx="17622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ВОИНСКИЙ УЧЕТ</a:t>
            </a:r>
            <a:endParaRPr lang="ru-RU" b="1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3937620"/>
            <a:ext cx="720045" cy="89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3924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8424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187624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КУЛЬТУРА</a:t>
            </a:r>
          </a:p>
        </p:txBody>
      </p:sp>
      <p:sp>
        <p:nvSpPr>
          <p:cNvPr id="14" name="Подзаголовок 15"/>
          <p:cNvSpPr txBox="1">
            <a:spLocks/>
          </p:cNvSpPr>
          <p:nvPr/>
        </p:nvSpPr>
        <p:spPr>
          <a:xfrm>
            <a:off x="4283968" y="481236"/>
            <a:ext cx="352839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1" dirty="0" smtClean="0"/>
              <a:t>БИБЛИОТЕКА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Glava\Downloads\r5zGIcsItd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87957" y="1129308"/>
            <a:ext cx="4416491" cy="3312368"/>
          </a:xfrm>
          <a:prstGeom prst="rect">
            <a:avLst/>
          </a:prstGeom>
          <a:noFill/>
        </p:spPr>
      </p:pic>
      <p:pic>
        <p:nvPicPr>
          <p:cNvPr id="8195" name="Picture 3" descr="C:\Users\Glava\Downloads\logo-k-left-i__1620x1339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153644"/>
            <a:ext cx="1646237" cy="1360487"/>
          </a:xfrm>
          <a:prstGeom prst="rect">
            <a:avLst/>
          </a:prstGeom>
          <a:noFill/>
        </p:spPr>
      </p:pic>
      <p:pic>
        <p:nvPicPr>
          <p:cNvPr id="8196" name="Picture 4" descr="C:\Users\Glava\Downloads\ZK7fZpc62K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34533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520280" cy="460851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1259632" y="481236"/>
            <a:ext cx="2520280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УСЛОВИЯ УЧАСТИЯ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664" y="985292"/>
            <a:ext cx="1946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100%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МЕСТНЫЙ БЮДЖЕТ</a:t>
            </a:r>
            <a:endParaRPr lang="ru-RU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2065412"/>
            <a:ext cx="180020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0%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ФИНАНСОВОЕ УЧАСТИЕ ГРАЖДАН И ОРГАНИЗАЦИЙ НЕ ТРЕБУЕТСЯ,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 НО ПРИВЕТСТВУЕТСЯ</a:t>
            </a:r>
            <a:endParaRPr lang="ru-RU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985292"/>
            <a:ext cx="248074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ИННИЦИАТИВА ГРАЖДАН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ДО 10.04.24</a:t>
            </a:r>
            <a:endParaRPr lang="ru-RU" sz="1800" b="1" dirty="0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5652120" y="1345332"/>
            <a:ext cx="576064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39952" y="2137420"/>
            <a:ext cx="379918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ОТБОР ЛУЧШИХ ПРОЕКТОВ КОМИССИЕЙ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ДО 20.04.24</a:t>
            </a:r>
            <a:endParaRPr lang="ru-RU" sz="1800" b="1" dirty="0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724128" y="3649588"/>
            <a:ext cx="576064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211960" y="4369668"/>
            <a:ext cx="385560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РЕАЛИЗАЦИЯ ПРОЕКТА В ТЕКУЩЕМ ГОДУ</a:t>
            </a:r>
            <a:endParaRPr lang="ru-RU" sz="1800" b="1" dirty="0"/>
          </a:p>
        </p:txBody>
      </p:sp>
      <p:pic>
        <p:nvPicPr>
          <p:cNvPr id="25" name="Рисунок 24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520" y="4009628"/>
            <a:ext cx="836825" cy="9762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55976" y="409228"/>
            <a:ext cx="289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ИДЕЯ НА МИЛЛИОН</a:t>
            </a:r>
            <a:endParaRPr lang="ru-RU" sz="2400" b="1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724128" y="2569468"/>
            <a:ext cx="576064" cy="86409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79912" y="3361556"/>
            <a:ext cx="484991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РАЗРАБОТКА ПРОЕКТНО-СМЕТНОЙ ДОКУМЕНТАЦИИ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93604"/>
            <a:ext cx="6984776" cy="1460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РЕЗУЛЬТАТАХ РАБОТЫ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2023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ГОД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7920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99592" y="328954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ЯКОВЛЕВА АЛЕКСАНДРА СЕРГЕЕВИЧА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059832" y="1129308"/>
            <a:ext cx="2768352" cy="1316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ОТЧЕТ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3568" y="2281436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ГЛАВЫ АДМИНИСТРАЦИИ ГОРОДСКОГО ПОСЕЛЕНИЯ «ПОСЕЛОК ВОРОТЫНСК»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81236"/>
            <a:ext cx="3168352" cy="360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СБОР ПОМОЩИ</a:t>
            </a:r>
          </a:p>
          <a:p>
            <a:endParaRPr lang="ru-RU" sz="17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19674" y="481237"/>
            <a:ext cx="1914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ВОПРОСЫ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6480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3937620"/>
            <a:ext cx="720045" cy="898616"/>
          </a:xfrm>
          <a:prstGeom prst="rect">
            <a:avLst/>
          </a:prstGeom>
        </p:spPr>
      </p:pic>
      <p:pic>
        <p:nvPicPr>
          <p:cNvPr id="5122" name="Picture 2" descr="D:\картинки\2\1000082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29308"/>
            <a:ext cx="5832648" cy="389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7380"/>
            <a:ext cx="2160240" cy="1460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225</a:t>
            </a:r>
            <a:endParaRPr lang="ru-RU" sz="4400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ИНДИВИДУАЛЬНЫХ ПРЕДПРИНИМАТЕЛЯ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7904" y="481236"/>
            <a:ext cx="46387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РЕЕСТР ОБЪЕКТОВ ПОТРЕБИТЕЛЬСКОГО РЫНКА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046" y="913284"/>
            <a:ext cx="2137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64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ЮРИДИЧЕСКИХ ЛИЦА</a:t>
            </a:r>
            <a:endParaRPr lang="ru-RU" sz="1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59632" y="409228"/>
            <a:ext cx="2448272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937620"/>
            <a:ext cx="720045" cy="898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3688" y="481236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ЭКОНОМИКА</a:t>
            </a:r>
            <a:endParaRPr lang="ru-RU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995936" y="1057300"/>
            <a:ext cx="4176464" cy="288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noProof="0" dirty="0" smtClean="0">
                <a:latin typeface="Arial" pitchFamily="34" charset="0"/>
                <a:cs typeface="Arial" pitchFamily="34" charset="0"/>
              </a:rPr>
              <a:t>ПРЕДПРИЯТИЯ СТАЦИОНАРНОЙ ТОРГОВЛИ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563888" y="3721596"/>
            <a:ext cx="230425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ОБЪЕКТОВ ФЕДЕРАЛЬНЫХ ТОРГОВЫХ СЕТЕЙ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115616" y="2929508"/>
            <a:ext cx="2736304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СУБЪЕКТОВ МАЛОГО И СРЕДНЕГО ПРЕДПРИНИМАТЕЛЬСТВА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932040" y="1345332"/>
            <a:ext cx="17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3563888" y="1993404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ПРОДОВОЛЬСТВЕННЫХ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8409784">
            <a:off x="5019486" y="1777725"/>
            <a:ext cx="538928" cy="24348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75144">
            <a:off x="6088978" y="1790464"/>
            <a:ext cx="538928" cy="24348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72200" y="1993404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НЕПРОДОВОЛЬСТВЕННЫХ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4396729">
            <a:off x="5464690" y="2196265"/>
            <a:ext cx="1055844" cy="24348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932040" y="2785492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СМЕШАНЫХ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6660232" y="3793604"/>
            <a:ext cx="230425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ОБЪЕКТ НЕСТАЦИОНАРНОЙ ТОРГОВЛИ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79712" y="481236"/>
            <a:ext cx="10405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БЮДЖЕТ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81236"/>
            <a:ext cx="29309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ДОХОДНАЯ ЧАСТЬ БЮДЖЕТА</a:t>
            </a:r>
            <a:endParaRPr lang="ru-RU" b="1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55576" y="985292"/>
          <a:ext cx="7416824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009628"/>
            <a:ext cx="720045" cy="89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79712" y="481236"/>
            <a:ext cx="10405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БЮДЖЕТ</a:t>
            </a:r>
            <a:endParaRPr lang="ru-RU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403648" y="409228"/>
            <a:ext cx="2160240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81236"/>
            <a:ext cx="298966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РАСХОДНАЯ ЧАСТЬ БЮДЖЕТА</a:t>
            </a:r>
            <a:endParaRPr lang="ru-RU" b="1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115616" y="825500"/>
          <a:ext cx="75608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009628"/>
            <a:ext cx="720045" cy="89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0"/>
            <a:ext cx="3238128" cy="422073"/>
          </a:xfrm>
          <a:effectLst>
            <a:innerShdw blurRad="63500" dist="50800">
              <a:schemeClr val="tx2">
                <a:lumMod val="60000"/>
                <a:lumOff val="40000"/>
                <a:alpha val="50000"/>
              </a:schemeClr>
            </a:innerShdw>
          </a:effectLst>
        </p:spPr>
        <p:txBody>
          <a:bodyPr>
            <a:norm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Отчет главы ГП «Поселок Воротынск»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77380"/>
            <a:ext cx="1760240" cy="1460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47</a:t>
            </a:r>
            <a:endParaRPr lang="ru-RU" sz="4400" b="1" dirty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ЗАЯВЛЕНИЙ ОТ ЮР. ЛИЦ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72400" y="0"/>
            <a:ext cx="0" cy="5400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2440" y="121197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1267" name="Picture 3" descr="C:\Users\1\Desktop\картинки\gerb_u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21196"/>
            <a:ext cx="1074415" cy="115212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1619672" y="841276"/>
            <a:ext cx="6221168" cy="1556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3904" y="446400"/>
            <a:ext cx="19143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ВОПРОСЫ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913284"/>
            <a:ext cx="2186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400" b="1" dirty="0" smtClean="0">
                <a:solidFill>
                  <a:srgbClr val="00B0F0"/>
                </a:solidFill>
              </a:rPr>
              <a:t>537</a:t>
            </a:r>
            <a:endParaRPr lang="ru-RU" sz="4400" b="1" dirty="0">
              <a:solidFill>
                <a:srgbClr val="00B0F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ЗАЯВЛЕНИЙ ГРАЖДАН</a:t>
            </a:r>
            <a:endParaRPr lang="ru-RU" sz="18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7504" y="5089748"/>
            <a:ext cx="8928992" cy="0"/>
          </a:xfrm>
          <a:prstGeom prst="line">
            <a:avLst/>
          </a:prstGeom>
          <a:ln w="19050" cap="rnd">
            <a:solidFill>
              <a:srgbClr val="00B0F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331640" y="409228"/>
            <a:ext cx="2304256" cy="38164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937620"/>
            <a:ext cx="720045" cy="898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81236"/>
            <a:ext cx="39604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ЗЕМЛЯ И ИМУЩЕСТВО</a:t>
            </a:r>
            <a:endParaRPr lang="ru-RU" b="1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6300192" y="1129308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УЧАСТКОВ ВВЕДЕНЫ В НАЛОГОВУЮ БАЗУ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139952" y="985292"/>
            <a:ext cx="1760240" cy="17281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ТЫС РУБ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ДОХОДЫ ОТ ПРОДАЖИ И АРЕНДЫ ЗЕМЕЛЬНЫХ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1619672" y="2929508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1457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ЛИЧНЫХ ПРИЕМОВ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211960" y="2857500"/>
            <a:ext cx="176024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ОБЪЕКТ НЕДВИЖИМОСТИ ОФОРМЛЕНО ПРАВО СОБСТВЕННОСТИ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6444208" y="2929508"/>
            <a:ext cx="1760240" cy="1460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УЧАСТКОВ СНЯТЫ С КАДАСТРОВОГО УЧЕТА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</TotalTime>
  <Words>987</Words>
  <Application>Microsoft Office PowerPoint</Application>
  <PresentationFormat>Экран (16:10)</PresentationFormat>
  <Paragraphs>313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  <vt:lpstr>Отчет главы ГП «Поселок Воротынск» за 2023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user17</cp:lastModifiedBy>
  <cp:revision>279</cp:revision>
  <dcterms:created xsi:type="dcterms:W3CDTF">2024-01-28T06:36:39Z</dcterms:created>
  <dcterms:modified xsi:type="dcterms:W3CDTF">2024-02-05T14:47:24Z</dcterms:modified>
</cp:coreProperties>
</file>